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mp4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9" r:id="rId3"/>
    <p:sldId id="261" r:id="rId4"/>
    <p:sldId id="262" r:id="rId5"/>
    <p:sldId id="263" r:id="rId6"/>
    <p:sldId id="264" r:id="rId7"/>
    <p:sldId id="292" r:id="rId8"/>
    <p:sldId id="265" r:id="rId9"/>
    <p:sldId id="272" r:id="rId10"/>
    <p:sldId id="287" r:id="rId11"/>
    <p:sldId id="288" r:id="rId12"/>
    <p:sldId id="289" r:id="rId13"/>
    <p:sldId id="290" r:id="rId14"/>
    <p:sldId id="268" r:id="rId15"/>
    <p:sldId id="269" r:id="rId16"/>
    <p:sldId id="271" r:id="rId17"/>
    <p:sldId id="276" r:id="rId18"/>
    <p:sldId id="294" r:id="rId19"/>
    <p:sldId id="274" r:id="rId20"/>
    <p:sldId id="295" r:id="rId21"/>
    <p:sldId id="296" r:id="rId22"/>
    <p:sldId id="279" r:id="rId23"/>
    <p:sldId id="280" r:id="rId24"/>
    <p:sldId id="281" r:id="rId25"/>
    <p:sldId id="282" r:id="rId26"/>
    <p:sldId id="283" r:id="rId27"/>
    <p:sldId id="293" r:id="rId28"/>
    <p:sldId id="297" r:id="rId29"/>
    <p:sldId id="299" r:id="rId30"/>
    <p:sldId id="298" r:id="rId31"/>
    <p:sldId id="257" r:id="rId32"/>
    <p:sldId id="258" r:id="rId33"/>
    <p:sldId id="278" r:id="rId34"/>
    <p:sldId id="284" r:id="rId35"/>
    <p:sldId id="285" r:id="rId36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97D"/>
    <a:srgbClr val="0098D5"/>
    <a:srgbClr val="75D8FF"/>
    <a:srgbClr val="FF0000"/>
    <a:srgbClr val="00FF00"/>
    <a:srgbClr val="C8C8C8"/>
    <a:srgbClr val="A6A6A6"/>
    <a:srgbClr val="7E0000"/>
    <a:srgbClr val="2C568A"/>
    <a:srgbClr val="C9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8" autoAdjust="0"/>
    <p:restoredTop sz="79970" autoAdjust="0"/>
  </p:normalViewPr>
  <p:slideViewPr>
    <p:cSldViewPr snapToGrid="0">
      <p:cViewPr>
        <p:scale>
          <a:sx n="100" d="100"/>
          <a:sy n="100" d="100"/>
        </p:scale>
        <p:origin x="1120" y="160"/>
      </p:cViewPr>
      <p:guideLst>
        <p:guide orient="horz" pos="2160"/>
        <p:guide pos="3840"/>
      </p:guideLst>
    </p:cSldViewPr>
  </p:slideViewPr>
  <p:notesTextViewPr>
    <p:cViewPr>
      <p:scale>
        <a:sx n="185" d="100"/>
        <a:sy n="1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5427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5427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/>
            </a:lvl1pPr>
          </a:lstStyle>
          <a:p>
            <a:fld id="{B3759015-0FE3-4C3D-B828-86E30DC88B22}" type="datetimeFigureOut">
              <a:rPr lang="de-DE" smtClean="0"/>
              <a:t>01.08.17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8824"/>
            <a:ext cx="2945659" cy="495426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378824"/>
            <a:ext cx="2945659" cy="495426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/>
            </a:lvl1pPr>
          </a:lstStyle>
          <a:p>
            <a:fld id="{191C966A-E556-41C9-B49D-307E80F6CA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580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5427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5427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/>
            </a:lvl1pPr>
          </a:lstStyle>
          <a:p>
            <a:fld id="{0B1B0AE3-370E-442E-BDE9-3FDFF0BDA068}" type="datetimeFigureOut">
              <a:rPr lang="de-DE" smtClean="0"/>
              <a:t>01.08.17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7" tIns="45714" rIns="91427" bIns="45714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</p:spPr>
        <p:txBody>
          <a:bodyPr vert="horz" lIns="91427" tIns="45714" rIns="91427" bIns="45714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8824"/>
            <a:ext cx="2945659" cy="495426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378824"/>
            <a:ext cx="2945659" cy="495426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/>
            </a:lvl1pPr>
          </a:lstStyle>
          <a:p>
            <a:fld id="{B9937A7C-DF32-4EC6-B58D-21E7884A33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43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1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091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554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250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273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45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878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384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205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97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494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541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327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518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783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748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61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716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687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478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852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19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04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302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81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402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46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037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7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609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240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076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37A7C-DF32-4EC6-B58D-21E7884A33B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453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9667"/>
            <a:ext cx="9144000" cy="1960296"/>
          </a:xfrm>
        </p:spPr>
        <p:txBody>
          <a:bodyPr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55335-7F8F-4CFC-A0B4-63195B18112D}" type="datetime1">
              <a:rPr lang="de-DE" smtClean="0"/>
              <a:t>01.08.17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argaret The Creative Mind: Myths and Mechanisms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51456"/>
            <a:ext cx="2743200" cy="365125"/>
          </a:xfrm>
        </p:spPr>
        <p:txBody>
          <a:bodyPr/>
          <a:lstStyle/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637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argaret The Creative Mind: Myths and Mechanisms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30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argaret The Creative Mind: Myths and Mechanisms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9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80671" cy="132556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9875" indent="-269875">
              <a:buClr>
                <a:srgbClr val="0098D5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722313" indent="-265113">
              <a:buClr>
                <a:srgbClr val="0098D5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1165225" indent="-250825">
              <a:buClr>
                <a:srgbClr val="0098D5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1617663" indent="-246063">
              <a:buClr>
                <a:srgbClr val="0098D5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2060575" indent="-231775">
              <a:buClr>
                <a:srgbClr val="0098D5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argaret The Creative Mind: Myths and Mechanisms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345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 b="1"/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argaret The Creative Mind: Myths and Mechanisms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375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argaret The Creative Mind: Myths and Mechanisms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828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188709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argaret The Creative Mind: Myths and Mechanisms</a:t>
            </a:r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02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argaret The Creative Mind: Myths and Mechanisms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08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argaret The Creative Mind: Myths and Mechanisms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65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argaret The Creative Mind: Myths and Mechanisms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40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453415"/>
            <a:ext cx="6172200" cy="440763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argaret The Creative Mind: Myths and Mechanisms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048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648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D304C-5234-4DF5-8D0E-EB0317F42626}" type="datetime1">
              <a:rPr lang="de-DE" smtClean="0"/>
              <a:t>01.08.17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1 </a:t>
            </a:r>
            <a:r>
              <a:rPr lang="en-US" dirty="0" err="1" smtClean="0"/>
              <a:t>argaret</a:t>
            </a:r>
            <a:r>
              <a:rPr lang="en-US" dirty="0" smtClean="0"/>
              <a:t> The Creative Mind: Myths and Mechanisms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592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DB92A-EC14-495F-A64D-F17CE631B1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43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90000"/>
        </a:lnSpc>
        <a:spcBef>
          <a:spcPts val="1000"/>
        </a:spcBef>
        <a:buClr>
          <a:srgbClr val="0098D5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13" indent="-265113" algn="l" defTabSz="914400" rtl="0" eaLnBrk="1" latinLnBrk="0" hangingPunct="1">
        <a:lnSpc>
          <a:spcPct val="90000"/>
        </a:lnSpc>
        <a:spcBef>
          <a:spcPts val="500"/>
        </a:spcBef>
        <a:buClr>
          <a:srgbClr val="0098D5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65225" indent="-250825" algn="l" defTabSz="914400" rtl="0" eaLnBrk="1" latinLnBrk="0" hangingPunct="1">
        <a:lnSpc>
          <a:spcPct val="90000"/>
        </a:lnSpc>
        <a:spcBef>
          <a:spcPts val="500"/>
        </a:spcBef>
        <a:buClr>
          <a:srgbClr val="0098D5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17663" indent="-246063" algn="l" defTabSz="914400" rtl="0" eaLnBrk="1" latinLnBrk="0" hangingPunct="1">
        <a:lnSpc>
          <a:spcPct val="90000"/>
        </a:lnSpc>
        <a:spcBef>
          <a:spcPts val="500"/>
        </a:spcBef>
        <a:buClr>
          <a:srgbClr val="0098D5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6057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98D5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jpe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8" Type="http://schemas.openxmlformats.org/officeDocument/2006/relationships/image" Target="../media/image8.png"/><Relationship Id="rId9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939" y="1114772"/>
            <a:ext cx="11046123" cy="1960296"/>
          </a:xfrm>
        </p:spPr>
        <p:txBody>
          <a:bodyPr anchor="ctr">
            <a:normAutofit/>
          </a:bodyPr>
          <a:lstStyle/>
          <a:p>
            <a:r>
              <a:rPr lang="de-DE" sz="3400" dirty="0" smtClean="0"/>
              <a:t>Quantifying Visual Abstraction Quality for Stipple Drawings</a:t>
            </a:r>
            <a:endParaRPr lang="de-DE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3002" y="3484907"/>
            <a:ext cx="9165996" cy="1882169"/>
          </a:xfrm>
        </p:spPr>
        <p:txBody>
          <a:bodyPr>
            <a:normAutofit/>
          </a:bodyPr>
          <a:lstStyle/>
          <a:p>
            <a:r>
              <a:rPr lang="de-DE" sz="2000" dirty="0" smtClean="0"/>
              <a:t>Marc Spicker</a:t>
            </a:r>
          </a:p>
          <a:p>
            <a:endParaRPr lang="de-DE" sz="2000" dirty="0" smtClean="0"/>
          </a:p>
          <a:p>
            <a:r>
              <a:rPr lang="de-DE" sz="2000" dirty="0" smtClean="0"/>
              <a:t>Visual Computing Group</a:t>
            </a:r>
          </a:p>
          <a:p>
            <a:r>
              <a:rPr lang="de-DE" sz="2000" dirty="0" smtClean="0"/>
              <a:t>University </a:t>
            </a:r>
            <a:r>
              <a:rPr lang="de-DE" sz="2000" dirty="0"/>
              <a:t>of Konstanz, Germany</a:t>
            </a:r>
            <a:endParaRPr lang="de-DE" dirty="0"/>
          </a:p>
        </p:txBody>
      </p:sp>
      <p:grpSp>
        <p:nvGrpSpPr>
          <p:cNvPr id="7" name="Group 6"/>
          <p:cNvGrpSpPr/>
          <p:nvPr/>
        </p:nvGrpSpPr>
        <p:grpSpPr>
          <a:xfrm>
            <a:off x="1566656" y="5555292"/>
            <a:ext cx="9058689" cy="1057379"/>
            <a:chOff x="1441892" y="5555292"/>
            <a:chExt cx="9058689" cy="10573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95" b="30483"/>
            <a:stretch/>
          </p:blipFill>
          <p:spPr>
            <a:xfrm>
              <a:off x="1441892" y="5555292"/>
              <a:ext cx="2295605" cy="89579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4" t="15854" r="17369" b="25324"/>
            <a:stretch/>
          </p:blipFill>
          <p:spPr>
            <a:xfrm>
              <a:off x="8342686" y="5566782"/>
              <a:ext cx="2157895" cy="10458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897" y="5555292"/>
              <a:ext cx="1536389" cy="945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8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2772865"/>
            <a:ext cx="8775700" cy="263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Stippling Algorithm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Based on [Secord 2002] using weighted Lloyd relaxation.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3114675" y="5556250"/>
            <a:ext cx="5962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Initialize n points (rejection sampling</a:t>
            </a:r>
            <a:r>
              <a:rPr lang="de-DE" sz="2400" dirty="0" smtClean="0"/>
              <a:t>).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5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2772865"/>
            <a:ext cx="8775700" cy="263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Stippling Algorithm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Based on [Secord 2002] using weighted Lloyd relaxation.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3114675" y="5556250"/>
            <a:ext cx="5962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Calculate Voronoi diagram.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8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mp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8150" y="2772865"/>
            <a:ext cx="8775700" cy="26327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Stippling Algorithm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Based on [Secord 2002] using weighted Lloyd relaxation.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2158788" y="5556250"/>
            <a:ext cx="7874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Repeat: Move points to weighted centroid of respective cells.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2772865"/>
            <a:ext cx="8775700" cy="2632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Stippling Algorithm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Based on [Secord 2002] using weighted Lloyd relaxation.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902222" y="5556250"/>
            <a:ext cx="8387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Offers direct control over the number of points and is </a:t>
            </a:r>
            <a:r>
              <a:rPr lang="de-DE" sz="2400" dirty="0" smtClean="0"/>
              <a:t>widely used.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0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Study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Assessing quality of an image abstraction is a difficult task.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13</a:t>
            </a:fld>
            <a:endParaRPr lang="de-DE"/>
          </a:p>
        </p:txBody>
      </p:sp>
      <p:sp>
        <p:nvSpPr>
          <p:cNvPr id="7" name="TextBox 6"/>
          <p:cNvSpPr txBox="1"/>
          <p:nvPr/>
        </p:nvSpPr>
        <p:spPr>
          <a:xfrm>
            <a:off x="3642519" y="6211452"/>
            <a:ext cx="4906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 smtClean="0"/>
              <a:t>Is this a good stippled representation?</a:t>
            </a:r>
            <a:endParaRPr lang="de-DE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629172" y="2519179"/>
            <a:ext cx="10933657" cy="3657784"/>
            <a:chOff x="1661378" y="2569492"/>
            <a:chExt cx="8869244" cy="2967148"/>
          </a:xfrm>
        </p:grpSpPr>
        <p:grpSp>
          <p:nvGrpSpPr>
            <p:cNvPr id="9" name="Group 8"/>
            <p:cNvGrpSpPr/>
            <p:nvPr/>
          </p:nvGrpSpPr>
          <p:grpSpPr>
            <a:xfrm>
              <a:off x="1661378" y="2569492"/>
              <a:ext cx="8869244" cy="2967148"/>
              <a:chOff x="1676400" y="2569492"/>
              <a:chExt cx="8869244" cy="29671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1301" y="2569492"/>
                <a:ext cx="3954343" cy="296714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6400" y="2569492"/>
                <a:ext cx="4041567" cy="2967148"/>
              </a:xfrm>
              <a:prstGeom prst="rect">
                <a:avLst/>
              </a:prstGeom>
            </p:spPr>
          </p:pic>
        </p:grpSp>
        <p:cxnSp>
          <p:nvCxnSpPr>
            <p:cNvPr id="8" name="Straight Arrow Connector 7"/>
            <p:cNvCxnSpPr/>
            <p:nvPr/>
          </p:nvCxnSpPr>
          <p:spPr>
            <a:xfrm>
              <a:off x="5602329" y="4048125"/>
              <a:ext cx="778933" cy="0"/>
            </a:xfrm>
            <a:prstGeom prst="straightConnector1">
              <a:avLst/>
            </a:prstGeom>
            <a:ln w="44450">
              <a:solidFill>
                <a:srgbClr val="0098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04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Study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The same ‘score’ might be interpreted differently from person to person.</a:t>
            </a:r>
            <a:br>
              <a:rPr lang="en-US" sz="2400" dirty="0" smtClean="0"/>
            </a:br>
            <a:r>
              <a:rPr lang="en-US" sz="800" dirty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>
                <a:sym typeface="Wingdings" panose="05000000000000000000" pitchFamily="2" charset="2"/>
              </a:rPr>
              <a:t>	</a:t>
            </a:r>
            <a:r>
              <a:rPr lang="en-US" sz="2400" i="1" dirty="0" smtClean="0">
                <a:sym typeface="Wingdings" panose="05000000000000000000" pitchFamily="2" charset="2"/>
              </a:rPr>
              <a:t>What does ‘good’ even mean? How can </a:t>
            </a:r>
            <a:r>
              <a:rPr lang="en-US" sz="2400" i="1" dirty="0">
                <a:sym typeface="Wingdings" panose="05000000000000000000" pitchFamily="2" charset="2"/>
              </a:rPr>
              <a:t>this be </a:t>
            </a:r>
            <a:r>
              <a:rPr lang="en-US" sz="2400" i="1" dirty="0" smtClean="0">
                <a:sym typeface="Wingdings" panose="05000000000000000000" pitchFamily="2" charset="2"/>
              </a:rPr>
              <a:t>judged?</a:t>
            </a:r>
            <a:br>
              <a:rPr lang="en-US" sz="2400" i="1" dirty="0" smtClean="0">
                <a:sym typeface="Wingdings" panose="05000000000000000000" pitchFamily="2" charset="2"/>
              </a:rPr>
            </a:br>
            <a:r>
              <a:rPr lang="en-US" sz="800" i="1" dirty="0" smtClean="0">
                <a:sym typeface="Wingdings" panose="05000000000000000000" pitchFamily="2" charset="2"/>
              </a:rPr>
              <a:t> </a:t>
            </a:r>
            <a:endParaRPr lang="en-US" sz="2400" i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Minimum and maximum scores may be hard to judge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8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	</a:t>
            </a:r>
            <a:r>
              <a:rPr lang="en-US" sz="2400" i="1" dirty="0">
                <a:sym typeface="Wingdings" panose="05000000000000000000" pitchFamily="2" charset="2"/>
              </a:rPr>
              <a:t>What is the best and worst possible abstract representation</a:t>
            </a:r>
            <a:r>
              <a:rPr lang="en-US" sz="2400" i="1" dirty="0" smtClean="0">
                <a:sym typeface="Wingdings" panose="05000000000000000000" pitchFamily="2" charset="2"/>
              </a:rPr>
              <a:t>?</a:t>
            </a:r>
            <a:br>
              <a:rPr lang="en-US" sz="2400" i="1" dirty="0" smtClean="0">
                <a:sym typeface="Wingdings" panose="05000000000000000000" pitchFamily="2" charset="2"/>
              </a:rPr>
            </a:br>
            <a:r>
              <a:rPr lang="en-US" sz="800" i="1" dirty="0" smtClean="0">
                <a:sym typeface="Wingdings" panose="05000000000000000000" pitchFamily="2" charset="2"/>
              </a:rPr>
              <a:t> </a:t>
            </a:r>
            <a:endParaRPr lang="en-US" sz="2400" i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Instead </a:t>
            </a:r>
            <a:r>
              <a:rPr lang="en-US" sz="2400" dirty="0" smtClean="0"/>
              <a:t>show the user 2 different abstractions and ask which one is better!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14</a:t>
            </a:fld>
            <a:endParaRPr lang="de-DE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56321" y="2447154"/>
            <a:ext cx="379862" cy="0"/>
          </a:xfrm>
          <a:prstGeom prst="straightConnector1">
            <a:avLst/>
          </a:prstGeom>
          <a:ln w="44450">
            <a:solidFill>
              <a:srgbClr val="0098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256321" y="3466717"/>
            <a:ext cx="379862" cy="0"/>
          </a:xfrm>
          <a:prstGeom prst="straightConnector1">
            <a:avLst/>
          </a:prstGeom>
          <a:ln w="44450">
            <a:solidFill>
              <a:srgbClr val="0098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589317" y="4604484"/>
            <a:ext cx="7013367" cy="1872088"/>
            <a:chOff x="2561684" y="4801328"/>
            <a:chExt cx="7068632" cy="1886840"/>
          </a:xfrm>
        </p:grpSpPr>
        <p:grpSp>
          <p:nvGrpSpPr>
            <p:cNvPr id="9" name="Group 8"/>
            <p:cNvGrpSpPr/>
            <p:nvPr/>
          </p:nvGrpSpPr>
          <p:grpSpPr>
            <a:xfrm>
              <a:off x="3237344" y="4801328"/>
              <a:ext cx="5717313" cy="1521685"/>
              <a:chOff x="3166337" y="4921978"/>
              <a:chExt cx="5717313" cy="152168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6337" y="4921978"/>
                <a:ext cx="1521685" cy="152168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4151" y="4921978"/>
                <a:ext cx="1521685" cy="152168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1965" y="4921978"/>
                <a:ext cx="1521685" cy="152168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/>
              <p:nvPr/>
            </p:nvCxnSpPr>
            <p:spPr>
              <a:xfrm>
                <a:off x="6852585" y="5707123"/>
                <a:ext cx="462392" cy="0"/>
              </a:xfrm>
              <a:prstGeom prst="straightConnector1">
                <a:avLst/>
              </a:prstGeom>
              <a:ln w="44450">
                <a:solidFill>
                  <a:srgbClr val="0098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4725335" y="5707123"/>
                <a:ext cx="458135" cy="0"/>
              </a:xfrm>
              <a:prstGeom prst="straightConnector1">
                <a:avLst/>
              </a:prstGeom>
              <a:ln w="44450">
                <a:solidFill>
                  <a:srgbClr val="0098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561684" y="6288058"/>
              <a:ext cx="7068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i="1" dirty="0" smtClean="0"/>
                <a:t>Do you consider version A or B the better abstract representation?</a:t>
              </a:r>
              <a:endParaRPr lang="de-DE" sz="2000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91648" y="5362115"/>
              <a:ext cx="412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 smtClean="0"/>
                <a:t>A</a:t>
              </a:r>
              <a:endParaRPr lang="de-DE" sz="2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018871" y="5362115"/>
              <a:ext cx="412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 smtClean="0"/>
                <a:t>B</a:t>
              </a:r>
              <a:endParaRPr lang="de-DE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19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Study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15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" y="2882901"/>
            <a:ext cx="10949754" cy="2521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7" y="5673326"/>
            <a:ext cx="11156950" cy="74980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5677" y="1825625"/>
            <a:ext cx="1115695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100" dirty="0" smtClean="0"/>
              <a:t>Which stippled representation (left or right) do you consider to better represent an image (center)?</a:t>
            </a: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417020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Study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791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smtClean="0"/>
              <a:t>Conducted on crowdsourcing platform CrowdFlower</a:t>
            </a:r>
            <a:r>
              <a:rPr lang="de-DE" sz="2400" baseline="50000" dirty="0" smtClean="0"/>
              <a:t>1</a:t>
            </a:r>
            <a:r>
              <a:rPr lang="de-DE" sz="2400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400" dirty="0" smtClean="0"/>
              <a:t>Quality control: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 smtClean="0"/>
              <a:t>Introduction to Stippling (definition, example).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/>
              <a:t>Questionaire </a:t>
            </a:r>
            <a:r>
              <a:rPr lang="de-DE" sz="2400" dirty="0" smtClean="0"/>
              <a:t>(test questions </a:t>
            </a:r>
            <a:r>
              <a:rPr lang="de-DE" sz="2400" dirty="0"/>
              <a:t>with known </a:t>
            </a:r>
            <a:r>
              <a:rPr lang="de-DE" sz="2400" dirty="0" smtClean="0"/>
              <a:t>answers).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 smtClean="0"/>
              <a:t>Feedback to the user after failing test questions.</a:t>
            </a:r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16</a:t>
            </a:fld>
            <a:endParaRPr lang="de-DE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55" y="2443185"/>
            <a:ext cx="1256499" cy="969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727879"/>
            <a:ext cx="336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aseline="50000" dirty="0" smtClean="0"/>
              <a:t>1</a:t>
            </a:r>
            <a:r>
              <a:rPr lang="de-DE" sz="2000" dirty="0" smtClean="0">
                <a:solidFill>
                  <a:srgbClr val="0098D5"/>
                </a:solidFill>
              </a:rPr>
              <a:t>www.crowdflower.com</a:t>
            </a:r>
            <a:endParaRPr lang="de-DE" sz="2000" dirty="0">
              <a:solidFill>
                <a:srgbClr val="0098D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840" y="2727879"/>
            <a:ext cx="2436392" cy="30801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82600" y="5836505"/>
            <a:ext cx="2885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Image taken from: </a:t>
            </a:r>
            <a:r>
              <a:rPr lang="de-DE" sz="1400" i="1" dirty="0" smtClean="0"/>
              <a:t>The Atlas of Early Man</a:t>
            </a:r>
            <a:r>
              <a:rPr lang="de-DE" sz="1400" dirty="0" smtClean="0"/>
              <a:t>, St. Martin‘s Press Inc., 1976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386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Study: Test Questions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Questions with known answers used to filter out user input, 2 different types.</a:t>
            </a:r>
          </a:p>
          <a:p>
            <a:pPr marL="0" indent="0">
              <a:buNone/>
            </a:pPr>
            <a:endParaRPr lang="de-DE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 smtClean="0"/>
              <a:t>Identity: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400" dirty="0" smtClean="0"/>
              <a:t>From pilot study:</a:t>
            </a:r>
            <a:endParaRPr lang="de-DE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17</a:t>
            </a:fld>
            <a:endParaRPr lang="de-DE"/>
          </a:p>
        </p:txBody>
      </p:sp>
      <p:grpSp>
        <p:nvGrpSpPr>
          <p:cNvPr id="15" name="Group 14"/>
          <p:cNvGrpSpPr/>
          <p:nvPr/>
        </p:nvGrpSpPr>
        <p:grpSpPr>
          <a:xfrm>
            <a:off x="517525" y="3398160"/>
            <a:ext cx="11156950" cy="749808"/>
            <a:chOff x="517525" y="3196230"/>
            <a:chExt cx="11156950" cy="74980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" y="3196230"/>
              <a:ext cx="11156950" cy="749808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3002615" y="3257550"/>
              <a:ext cx="6016256" cy="635000"/>
            </a:xfrm>
            <a:prstGeom prst="roundRect">
              <a:avLst/>
            </a:prstGeom>
            <a:solidFill>
              <a:srgbClr val="00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38199" y="3257550"/>
              <a:ext cx="1843741" cy="635000"/>
            </a:xfrm>
            <a:prstGeom prst="round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398001" y="3253634"/>
              <a:ext cx="1955800" cy="635000"/>
            </a:xfrm>
            <a:prstGeom prst="round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Flowchart: Summing Junction 9"/>
            <p:cNvSpPr/>
            <p:nvPr/>
          </p:nvSpPr>
          <p:spPr>
            <a:xfrm>
              <a:off x="5874685" y="3624019"/>
              <a:ext cx="196850" cy="196850"/>
            </a:xfrm>
            <a:prstGeom prst="flowChartSummingJunction">
              <a:avLst/>
            </a:prstGeom>
            <a:solidFill>
              <a:srgbClr val="0098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060" y="5135520"/>
            <a:ext cx="11156950" cy="749808"/>
            <a:chOff x="493060" y="4986930"/>
            <a:chExt cx="11156950" cy="7498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60" y="4986930"/>
              <a:ext cx="11156950" cy="749808"/>
            </a:xfrm>
            <a:prstGeom prst="rect">
              <a:avLst/>
            </a:prstGeom>
          </p:spPr>
        </p:pic>
        <p:sp>
          <p:nvSpPr>
            <p:cNvPr id="11" name="Flowchart: Summing Junction 10"/>
            <p:cNvSpPr/>
            <p:nvPr/>
          </p:nvSpPr>
          <p:spPr>
            <a:xfrm>
              <a:off x="1655294" y="5374534"/>
              <a:ext cx="196850" cy="196850"/>
            </a:xfrm>
            <a:prstGeom prst="flowChartSummingJunction">
              <a:avLst/>
            </a:prstGeom>
            <a:solidFill>
              <a:srgbClr val="0098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38199" y="5029740"/>
              <a:ext cx="5739466" cy="635000"/>
            </a:xfrm>
            <a:prstGeom prst="roundRect">
              <a:avLst/>
            </a:prstGeom>
            <a:solidFill>
              <a:srgbClr val="00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898340" y="5040609"/>
              <a:ext cx="4455460" cy="635000"/>
            </a:xfrm>
            <a:prstGeom prst="round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8905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User Study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6 inputs images: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20 tonal percentages (distributed logarithmically).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Each pairwise comparison given to 50 different users.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Excluding symmetric questions but including identity:</a:t>
            </a:r>
          </a:p>
          <a:p>
            <a:pPr marL="0" indent="0">
              <a:buNone/>
            </a:pPr>
            <a:r>
              <a:rPr lang="en-US" sz="100" dirty="0" smtClean="0"/>
              <a:t/>
            </a:r>
            <a:br>
              <a:rPr lang="en-US" sz="100" dirty="0" smtClean="0"/>
            </a:br>
            <a:r>
              <a:rPr lang="en-US" sz="900" dirty="0" smtClean="0"/>
              <a:t/>
            </a:r>
            <a:br>
              <a:rPr lang="en-US" sz="900" dirty="0" smtClean="0"/>
            </a:br>
            <a:r>
              <a:rPr lang="en-US" sz="900" dirty="0" smtClean="0"/>
              <a:t>	</a:t>
            </a:r>
            <a:r>
              <a:rPr lang="en-US" sz="2400" b="1" dirty="0" smtClean="0"/>
              <a:t>6</a:t>
            </a:r>
            <a:r>
              <a:rPr lang="en-US" sz="2400" dirty="0" smtClean="0"/>
              <a:t> stimuli  x  </a:t>
            </a:r>
            <a:r>
              <a:rPr lang="en-US" sz="2400" b="1" dirty="0" smtClean="0"/>
              <a:t>210</a:t>
            </a:r>
            <a:r>
              <a:rPr lang="en-US" sz="2400" dirty="0" smtClean="0"/>
              <a:t> comparisons  x  </a:t>
            </a:r>
            <a:r>
              <a:rPr lang="en-US" sz="2400" b="1" dirty="0" smtClean="0"/>
              <a:t>50</a:t>
            </a:r>
            <a:r>
              <a:rPr lang="en-US" sz="2400" dirty="0" smtClean="0"/>
              <a:t> users  =  </a:t>
            </a:r>
            <a:r>
              <a:rPr lang="en-US" sz="2400" b="1" dirty="0" smtClean="0"/>
              <a:t>63000 </a:t>
            </a:r>
            <a:r>
              <a:rPr lang="en-US" sz="2400" dirty="0" smtClean="0"/>
              <a:t>valid answers</a:t>
            </a: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18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44" y="2406485"/>
            <a:ext cx="1433398" cy="1433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80" y="2251421"/>
            <a:ext cx="1743523" cy="1743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74" y="2495225"/>
            <a:ext cx="1710694" cy="12559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41" y="2505531"/>
            <a:ext cx="1442959" cy="14429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12" y="2328828"/>
            <a:ext cx="1175093" cy="13770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07" y="2265553"/>
            <a:ext cx="1074367" cy="14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9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Stippling: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400" dirty="0" smtClean="0"/>
              <a:t>Illustration technique creating the appearance of shading by placing only dots.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1</a:t>
            </a:fld>
            <a:endParaRPr lang="de-DE"/>
          </a:p>
        </p:txBody>
      </p:sp>
      <p:grpSp>
        <p:nvGrpSpPr>
          <p:cNvPr id="5" name="Group 4"/>
          <p:cNvGrpSpPr/>
          <p:nvPr/>
        </p:nvGrpSpPr>
        <p:grpSpPr>
          <a:xfrm>
            <a:off x="1026093" y="2877018"/>
            <a:ext cx="10139814" cy="3075491"/>
            <a:chOff x="2317510" y="2594290"/>
            <a:chExt cx="7671282" cy="22046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510" y="2594290"/>
              <a:ext cx="2204669" cy="22046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816" y="2594290"/>
              <a:ext cx="2204669" cy="220466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4123" y="2594290"/>
              <a:ext cx="2204669" cy="2204669"/>
            </a:xfrm>
            <a:prstGeom prst="rect">
              <a:avLst/>
            </a:prstGeom>
          </p:spPr>
        </p:pic>
      </p:grpSp>
      <p:pic>
        <p:nvPicPr>
          <p:cNvPr id="9" name="Picture 8" descr="E:\fppt\template\arrows\arrow6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83888" flipV="1">
            <a:off x="3573108" y="5564611"/>
            <a:ext cx="810147" cy="5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92644" y="6254026"/>
            <a:ext cx="2590999" cy="603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Too few dots?</a:t>
            </a:r>
            <a:endParaRPr lang="en-GB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49421" y="6254026"/>
            <a:ext cx="2840157" cy="603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Too many dots?</a:t>
            </a:r>
            <a:endParaRPr lang="en-GB" sz="2400" dirty="0"/>
          </a:p>
        </p:txBody>
      </p:sp>
      <p:pic>
        <p:nvPicPr>
          <p:cNvPr id="12" name="Picture 11" descr="E:\fppt\template\arrows\arrow6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29277">
            <a:off x="8395783" y="5565413"/>
            <a:ext cx="845584" cy="58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84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05240" cy="1325563"/>
          </a:xfrm>
        </p:spPr>
        <p:txBody>
          <a:bodyPr/>
          <a:lstStyle/>
          <a:p>
            <a:r>
              <a:rPr lang="de-DE" dirty="0" smtClean="0"/>
              <a:t>Evaluation: From Relative </a:t>
            </a:r>
            <a:r>
              <a:rPr lang="de-DE" dirty="0" err="1" smtClean="0"/>
              <a:t>to</a:t>
            </a:r>
            <a:r>
              <a:rPr lang="de-DE" dirty="0" smtClean="0"/>
              <a:t> Absolute </a:t>
            </a:r>
            <a:r>
              <a:rPr lang="de-DE" dirty="0" err="1" smtClean="0"/>
              <a:t>Scores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Until now only relative data: votes for different comparisons.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/>
              <a:t>Simple method: vote counting.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/>
              <a:t>More advanced: </a:t>
            </a:r>
            <a:r>
              <a:rPr lang="en-GB" sz="2400" dirty="0" err="1" smtClean="0"/>
              <a:t>Thurstone‘s</a:t>
            </a:r>
            <a:r>
              <a:rPr lang="en-GB" sz="2400" dirty="0" smtClean="0"/>
              <a:t> Model.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smtClean="0"/>
              <a:t>Can be thought of as giving weight to the votes.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smtClean="0"/>
              <a:t>Our extension: Not just binary (left or right), but 5 point </a:t>
            </a:r>
            <a:r>
              <a:rPr lang="en-GB" sz="2000" dirty="0" err="1" smtClean="0"/>
              <a:t>likert</a:t>
            </a:r>
            <a:r>
              <a:rPr lang="en-GB" sz="2000" dirty="0" smtClean="0"/>
              <a:t>-scale. 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19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346200" y="2662139"/>
            <a:ext cx="3111500" cy="1631771"/>
            <a:chOff x="1346200" y="2662139"/>
            <a:chExt cx="3111500" cy="16317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450" y="2662139"/>
              <a:ext cx="1814512" cy="112750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346200" y="3924578"/>
              <a:ext cx="311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Team A       </a:t>
              </a:r>
              <a:r>
                <a:rPr lang="de-DE" b="1" dirty="0" smtClean="0">
                  <a:solidFill>
                    <a:srgbClr val="00B050"/>
                  </a:solidFill>
                </a:rPr>
                <a:t>3</a:t>
              </a:r>
              <a:r>
                <a:rPr lang="de-DE" b="1" dirty="0" smtClean="0"/>
                <a:t>  –  </a:t>
              </a:r>
              <a:r>
                <a:rPr lang="de-DE" b="1" dirty="0" smtClean="0">
                  <a:solidFill>
                    <a:srgbClr val="FF0000"/>
                  </a:solidFill>
                </a:rPr>
                <a:t>2</a:t>
              </a:r>
              <a:r>
                <a:rPr lang="de-DE" b="1" dirty="0" smtClean="0"/>
                <a:t>       Team B</a:t>
              </a:r>
              <a:endParaRPr lang="de-DE" b="1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774121"/>
              </p:ext>
            </p:extLst>
          </p:nvPr>
        </p:nvGraphicFramePr>
        <p:xfrm>
          <a:off x="5486400" y="2504265"/>
          <a:ext cx="4406900" cy="18494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03450">
                  <a:extLst>
                    <a:ext uri="{9D8B030D-6E8A-4147-A177-3AD203B41FA5}">
                      <a16:colId xmlns="" xmlns:a16="http://schemas.microsoft.com/office/drawing/2014/main" val="1190481196"/>
                    </a:ext>
                  </a:extLst>
                </a:gridCol>
                <a:gridCol w="2203450">
                  <a:extLst>
                    <a:ext uri="{9D8B030D-6E8A-4147-A177-3AD203B41FA5}">
                      <a16:colId xmlns="" xmlns:a16="http://schemas.microsoft.com/office/drawing/2014/main" val="1478617879"/>
                    </a:ext>
                  </a:extLst>
                </a:gridCol>
              </a:tblGrid>
              <a:tr h="369894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Team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Score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54721661"/>
                  </a:ext>
                </a:extLst>
              </a:tr>
              <a:tr h="369894">
                <a:tc>
                  <a:txBody>
                    <a:bodyPr/>
                    <a:lstStyle/>
                    <a:p>
                      <a:r>
                        <a:rPr lang="de-DE" dirty="0" smtClean="0"/>
                        <a:t>1.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 Team 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8853500"/>
                  </a:ext>
                </a:extLst>
              </a:tr>
              <a:tr h="369894">
                <a:tc>
                  <a:txBody>
                    <a:bodyPr/>
                    <a:lstStyle/>
                    <a:p>
                      <a:r>
                        <a:rPr lang="de-DE" dirty="0" smtClean="0"/>
                        <a:t>2.  Team 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9830807"/>
                  </a:ext>
                </a:extLst>
              </a:tr>
              <a:tr h="369894">
                <a:tc>
                  <a:txBody>
                    <a:bodyPr/>
                    <a:lstStyle/>
                    <a:p>
                      <a:r>
                        <a:rPr lang="de-DE" dirty="0" smtClean="0"/>
                        <a:t>3.  Team 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7957015"/>
                  </a:ext>
                </a:extLst>
              </a:tr>
              <a:tr h="369894">
                <a:tc>
                  <a:txBody>
                    <a:bodyPr/>
                    <a:lstStyle/>
                    <a:p>
                      <a:r>
                        <a:rPr lang="de-DE" dirty="0" smtClean="0"/>
                        <a:t>...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...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2891161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4122779" y="3394075"/>
            <a:ext cx="778933" cy="0"/>
          </a:xfrm>
          <a:prstGeom prst="straightConnector1">
            <a:avLst/>
          </a:prstGeom>
          <a:ln w="44450">
            <a:solidFill>
              <a:srgbClr val="0098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53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54440" cy="1325563"/>
          </a:xfrm>
        </p:spPr>
        <p:txBody>
          <a:bodyPr/>
          <a:lstStyle/>
          <a:p>
            <a:r>
              <a:rPr lang="en-US" dirty="0" smtClean="0"/>
              <a:t>Evaluation: From Relative </a:t>
            </a:r>
            <a:r>
              <a:rPr lang="en-US" smtClean="0"/>
              <a:t>to Absolute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dirty="0" smtClean="0"/>
              <a:t>Result of paired comparisons: count matrix (in our case 3):</a:t>
            </a:r>
          </a:p>
          <a:p>
            <a:pPr>
              <a:buFont typeface="Wingdings" charset="2"/>
              <a:buChar char="§"/>
            </a:pPr>
            <a:endParaRPr lang="en-US" sz="2400" dirty="0"/>
          </a:p>
          <a:p>
            <a:pPr>
              <a:buFont typeface="Wingdings" charset="2"/>
              <a:buChar char="§"/>
            </a:pPr>
            <a:endParaRPr lang="en-US" sz="2400" dirty="0" smtClean="0"/>
          </a:p>
          <a:p>
            <a:pPr>
              <a:buFont typeface="Wingdings" charset="2"/>
              <a:buChar char="§"/>
            </a:pPr>
            <a:endParaRPr lang="en-US" sz="2400" dirty="0"/>
          </a:p>
          <a:p>
            <a:pPr>
              <a:buFont typeface="Wingdings" charset="2"/>
              <a:buChar char="§"/>
            </a:pPr>
            <a:endParaRPr lang="en-US" sz="2400" dirty="0" smtClean="0"/>
          </a:p>
          <a:p>
            <a:pPr>
              <a:buFont typeface="Wingdings" charset="2"/>
              <a:buChar char="§"/>
            </a:pPr>
            <a:endParaRPr lang="en-US" sz="2400" dirty="0"/>
          </a:p>
          <a:p>
            <a:pPr>
              <a:buFont typeface="Wingdings" charset="2"/>
              <a:buChar char="§"/>
            </a:pPr>
            <a:endParaRPr lang="en-US" sz="2400" dirty="0" smtClean="0"/>
          </a:p>
          <a:p>
            <a:pPr>
              <a:buFont typeface="Wingdings" charset="2"/>
              <a:buChar char="§"/>
            </a:pPr>
            <a:endParaRPr lang="en-US" sz="2400" dirty="0" smtClean="0"/>
          </a:p>
          <a:p>
            <a:pPr>
              <a:buFont typeface="Wingdings" charset="2"/>
              <a:buChar char="§"/>
            </a:pPr>
            <a:endParaRPr lang="en-US" sz="2400" dirty="0"/>
          </a:p>
          <a:p>
            <a:pPr>
              <a:buFont typeface="Wingdings" charset="2"/>
              <a:buChar char="§"/>
            </a:pPr>
            <a:r>
              <a:rPr lang="en-US" sz="2400" dirty="0" smtClean="0"/>
              <a:t>Calculate probabilities of user preferences empirically and perform Maximum Likelihood Estimation to determine scale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20</a:t>
            </a:fld>
            <a:endParaRPr lang="de-DE"/>
          </a:p>
        </p:txBody>
      </p:sp>
      <p:grpSp>
        <p:nvGrpSpPr>
          <p:cNvPr id="5" name="Group 4"/>
          <p:cNvGrpSpPr/>
          <p:nvPr/>
        </p:nvGrpSpPr>
        <p:grpSpPr>
          <a:xfrm>
            <a:off x="994131" y="2398370"/>
            <a:ext cx="10203739" cy="3423696"/>
            <a:chOff x="318697" y="1854200"/>
            <a:chExt cx="11554606" cy="38769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97" y="1854200"/>
              <a:ext cx="11554606" cy="344101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6113" y="5200822"/>
              <a:ext cx="2350268" cy="524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i="1" dirty="0" smtClean="0"/>
                <a:t>„no difference“</a:t>
              </a:r>
              <a:endParaRPr lang="de-DE" sz="2000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1777" y="5200822"/>
              <a:ext cx="2403127" cy="524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i="1" dirty="0" smtClean="0"/>
                <a:t>„slightly better“</a:t>
              </a:r>
              <a:endParaRPr lang="de-DE" sz="2000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23476" y="5206916"/>
              <a:ext cx="2590966" cy="524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/>
                <a:t>„much better“</a:t>
              </a:r>
              <a:endParaRPr lang="en-US" sz="2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584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Evaluation: Absolute Abstraction Scores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21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76" y="1458935"/>
            <a:ext cx="10390448" cy="53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Evaluation: Reconstructed Model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22</a:t>
            </a:fld>
            <a:endParaRPr lang="de-DE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3"/>
          <a:stretch/>
        </p:blipFill>
        <p:spPr>
          <a:xfrm>
            <a:off x="1955972" y="1403060"/>
            <a:ext cx="82800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6"/>
          <a:stretch/>
        </p:blipFill>
        <p:spPr>
          <a:xfrm>
            <a:off x="1954545" y="1404000"/>
            <a:ext cx="8282910" cy="54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Evaluation: Confirmation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23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86" y="2856685"/>
            <a:ext cx="3783230" cy="27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Conclusion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Presented new way of comparing / normalizing stipple drawings from different inputs: </a:t>
            </a:r>
            <a:r>
              <a:rPr lang="en-US" sz="2400" b="1" dirty="0" smtClean="0"/>
              <a:t>tonal percentage</a:t>
            </a:r>
            <a:r>
              <a:rPr lang="en-US" sz="2400" dirty="0" smtClean="0"/>
              <a:t>.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Using this measure, we showed a </a:t>
            </a:r>
            <a:r>
              <a:rPr lang="en-US" sz="2400" b="1" dirty="0" smtClean="0"/>
              <a:t>logarithmic dependency </a:t>
            </a:r>
            <a:r>
              <a:rPr lang="en-US" sz="2400" dirty="0" smtClean="0"/>
              <a:t>between number of points and perceived abstraction quality </a:t>
            </a:r>
            <a:r>
              <a:rPr lang="en-US" sz="2400" b="1" dirty="0" smtClean="0"/>
              <a:t>independent of the input image</a:t>
            </a:r>
            <a:r>
              <a:rPr lang="en-US" sz="2400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Showed that </a:t>
            </a:r>
            <a:r>
              <a:rPr lang="en-US" sz="2400" b="1" dirty="0" smtClean="0"/>
              <a:t>Weber-Fechner‘s law </a:t>
            </a:r>
            <a:r>
              <a:rPr lang="en-US" sz="2400" dirty="0" smtClean="0"/>
              <a:t>also holds for abstract representations (at least for stipple drawings until now).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70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Conclusion: Practical Remarks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This is nice. But how do I use the proposed model in practice?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Abstraction quality is steadily increasing	     </a:t>
            </a:r>
            <a:r>
              <a:rPr lang="en-US" sz="2400" dirty="0" smtClean="0">
                <a:sym typeface="Wingdings" panose="05000000000000000000" pitchFamily="2" charset="2"/>
              </a:rPr>
              <a:t>no optimal value!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sym typeface="Wingdings" panose="05000000000000000000" pitchFamily="2" charset="2"/>
              </a:rPr>
              <a:t>Desired quality always depends on application.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sym typeface="Wingdings" panose="05000000000000000000" pitchFamily="2" charset="2"/>
              </a:rPr>
              <a:t>Beware of image semantics!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From function gradient: Decide </a:t>
            </a:r>
            <a:r>
              <a:rPr lang="en-US" sz="2400" smtClean="0">
                <a:sym typeface="Wingdings" panose="05000000000000000000" pitchFamily="2" charset="2"/>
              </a:rPr>
              <a:t>if increase in </a:t>
            </a:r>
            <a:r>
              <a:rPr lang="en-US" sz="2400" dirty="0" smtClean="0">
                <a:sym typeface="Wingdings" panose="05000000000000000000" pitchFamily="2" charset="2"/>
              </a:rPr>
              <a:t>number of points is worth corresponding change in quality: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sym typeface="Wingdings" panose="05000000000000000000" pitchFamily="2" charset="2"/>
              </a:rPr>
              <a:t>Increasing tonal percentage from 10% to 20% increases perceived quality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sym typeface="Wingdings" panose="05000000000000000000" pitchFamily="2" charset="2"/>
              </a:rPr>
              <a:t>more than </a:t>
            </a:r>
            <a:r>
              <a:rPr lang="en-US" sz="2400" b="1" dirty="0" smtClean="0">
                <a:sym typeface="Wingdings" panose="05000000000000000000" pitchFamily="2" charset="2"/>
              </a:rPr>
              <a:t>three times as much </a:t>
            </a:r>
            <a:r>
              <a:rPr lang="en-US" sz="2400" dirty="0" smtClean="0">
                <a:sym typeface="Wingdings" panose="05000000000000000000" pitchFamily="2" charset="2"/>
              </a:rPr>
              <a:t>as from 40% to 50%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sym typeface="Wingdings" panose="05000000000000000000" pitchFamily="2" charset="2"/>
              </a:rPr>
              <a:t>Our suggestion: Aim for </a:t>
            </a:r>
            <a:r>
              <a:rPr lang="en-US" sz="2400" b="1" dirty="0" smtClean="0">
                <a:sym typeface="Wingdings" panose="05000000000000000000" pitchFamily="2" charset="2"/>
              </a:rPr>
              <a:t>20% - 40% </a:t>
            </a:r>
            <a:r>
              <a:rPr lang="en-US" sz="2400" dirty="0" smtClean="0">
                <a:sym typeface="Wingdings" panose="05000000000000000000" pitchFamily="2" charset="2"/>
              </a:rPr>
              <a:t>to achieve a good trade-off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25</a:t>
            </a:fld>
            <a:endParaRPr lang="de-DE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251231" y="2492230"/>
            <a:ext cx="379862" cy="0"/>
          </a:xfrm>
          <a:prstGeom prst="straightConnector1">
            <a:avLst/>
          </a:prstGeom>
          <a:ln w="44450">
            <a:solidFill>
              <a:srgbClr val="0098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129462" y="1533372"/>
            <a:ext cx="11933076" cy="4022756"/>
            <a:chOff x="1934136" y="162421"/>
            <a:chExt cx="8205806" cy="2766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600" y="162422"/>
              <a:ext cx="3688342" cy="2766257"/>
            </a:xfrm>
            <a:prstGeom prst="rect">
              <a:avLst/>
            </a:prstGeom>
          </p:spPr>
        </p:pic>
        <p:pic>
          <p:nvPicPr>
            <p:cNvPr id="13" name="Content Placeholder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136" y="162421"/>
              <a:ext cx="3688342" cy="2766257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753228" y="5611468"/>
            <a:ext cx="3592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10% </a:t>
            </a:r>
            <a:r>
              <a:rPr lang="de-DE" sz="2400" b="1" dirty="0" smtClean="0">
                <a:ea typeface="Cambria Math" panose="02040503050406030204" pitchFamily="18" charset="0"/>
              </a:rPr>
              <a:t>≙</a:t>
            </a:r>
            <a:r>
              <a:rPr lang="de-DE" sz="2400" dirty="0" smtClean="0">
                <a:ea typeface="Cambria Math" panose="02040503050406030204" pitchFamily="18" charset="0"/>
              </a:rPr>
              <a:t> </a:t>
            </a:r>
            <a:r>
              <a:rPr lang="de-DE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de-DE" sz="2400" dirty="0" smtClean="0">
                <a:ea typeface="Cambria Math" panose="02040503050406030204" pitchFamily="18" charset="0"/>
              </a:rPr>
              <a:t>3.700 points</a:t>
            </a:r>
            <a:r>
              <a:rPr lang="de-DE" sz="2400" dirty="0" smtClean="0"/>
              <a:t> </a:t>
            </a:r>
            <a:endParaRPr lang="de-DE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28364" y="5608135"/>
            <a:ext cx="3592985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2</a:t>
            </a:r>
            <a:r>
              <a:rPr lang="de-DE" sz="2800" dirty="0" smtClean="0"/>
              <a:t>0% </a:t>
            </a:r>
            <a:r>
              <a:rPr lang="de-DE" sz="2800" b="1" dirty="0" smtClean="0">
                <a:ea typeface="Cambria Math" panose="02040503050406030204" pitchFamily="18" charset="0"/>
              </a:rPr>
              <a:t>≙</a:t>
            </a:r>
            <a:r>
              <a:rPr lang="de-DE" sz="2800" dirty="0" smtClean="0">
                <a:ea typeface="Cambria Math" panose="02040503050406030204" pitchFamily="18" charset="0"/>
              </a:rPr>
              <a:t> </a:t>
            </a:r>
            <a:r>
              <a:rPr lang="de-DE" sz="28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de-DE" sz="2800" dirty="0" smtClean="0">
                <a:ea typeface="Cambria Math" panose="02040503050406030204" pitchFamily="18" charset="0"/>
              </a:rPr>
              <a:t>7.500 points</a:t>
            </a:r>
            <a:r>
              <a:rPr lang="de-DE" sz="2800" dirty="0" smtClean="0"/>
              <a:t> </a:t>
            </a:r>
            <a:endParaRPr lang="de-DE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442848" y="3544750"/>
            <a:ext cx="904869" cy="0"/>
          </a:xfrm>
          <a:prstGeom prst="straightConnector1">
            <a:avLst/>
          </a:prstGeom>
          <a:ln w="57150">
            <a:solidFill>
              <a:srgbClr val="0098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80671" cy="1325563"/>
          </a:xfrm>
        </p:spPr>
        <p:txBody>
          <a:bodyPr/>
          <a:lstStyle/>
          <a:p>
            <a:r>
              <a:rPr lang="de-DE" dirty="0" smtClean="0"/>
              <a:t>Conclusion: Practical Remarks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36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27</a:t>
            </a:fld>
            <a:endParaRPr lang="de-DE"/>
          </a:p>
        </p:txBody>
      </p:sp>
      <p:grpSp>
        <p:nvGrpSpPr>
          <p:cNvPr id="6" name="Group 5"/>
          <p:cNvGrpSpPr/>
          <p:nvPr/>
        </p:nvGrpSpPr>
        <p:grpSpPr>
          <a:xfrm>
            <a:off x="129000" y="1534150"/>
            <a:ext cx="11934000" cy="4021200"/>
            <a:chOff x="1934136" y="3706298"/>
            <a:chExt cx="8205544" cy="276310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136" y="3706298"/>
              <a:ext cx="3684137" cy="276310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542" y="3706298"/>
              <a:ext cx="3684138" cy="276310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53228" y="5611468"/>
            <a:ext cx="3592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4</a:t>
            </a:r>
            <a:r>
              <a:rPr lang="de-DE" sz="2400" dirty="0" smtClean="0"/>
              <a:t>0% </a:t>
            </a:r>
            <a:r>
              <a:rPr lang="de-DE" sz="2400" b="1" dirty="0" smtClean="0">
                <a:ea typeface="Cambria Math" panose="02040503050406030204" pitchFamily="18" charset="0"/>
              </a:rPr>
              <a:t>≙</a:t>
            </a:r>
            <a:r>
              <a:rPr lang="de-DE" sz="2400" dirty="0" smtClean="0">
                <a:ea typeface="Cambria Math" panose="02040503050406030204" pitchFamily="18" charset="0"/>
              </a:rPr>
              <a:t> </a:t>
            </a:r>
            <a:r>
              <a:rPr lang="de-DE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de-DE" sz="2400" dirty="0" smtClean="0">
                <a:ea typeface="Cambria Math" panose="02040503050406030204" pitchFamily="18" charset="0"/>
              </a:rPr>
              <a:t>15.000 points</a:t>
            </a:r>
            <a:r>
              <a:rPr lang="de-DE" sz="2400" dirty="0" smtClean="0"/>
              <a:t> </a:t>
            </a:r>
            <a:endParaRPr lang="de-DE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328364" y="5608135"/>
            <a:ext cx="3592985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/>
              <a:t>5</a:t>
            </a:r>
            <a:r>
              <a:rPr lang="de-DE" sz="2800" dirty="0" smtClean="0"/>
              <a:t>0% </a:t>
            </a:r>
            <a:r>
              <a:rPr lang="de-DE" sz="2800" b="1" dirty="0" smtClean="0">
                <a:ea typeface="Cambria Math" panose="02040503050406030204" pitchFamily="18" charset="0"/>
              </a:rPr>
              <a:t>≙</a:t>
            </a:r>
            <a:r>
              <a:rPr lang="de-DE" sz="2800" dirty="0" smtClean="0">
                <a:ea typeface="Cambria Math" panose="02040503050406030204" pitchFamily="18" charset="0"/>
              </a:rPr>
              <a:t> </a:t>
            </a:r>
            <a:r>
              <a:rPr lang="de-DE" sz="28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de-DE" sz="2800" dirty="0" smtClean="0">
                <a:ea typeface="Cambria Math" panose="02040503050406030204" pitchFamily="18" charset="0"/>
              </a:rPr>
              <a:t>18.700 points</a:t>
            </a:r>
            <a:r>
              <a:rPr lang="de-DE" sz="2800" dirty="0" smtClean="0"/>
              <a:t> </a:t>
            </a:r>
            <a:endParaRPr lang="de-DE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442848" y="3544750"/>
            <a:ext cx="904869" cy="0"/>
          </a:xfrm>
          <a:prstGeom prst="straightConnector1">
            <a:avLst/>
          </a:prstGeom>
          <a:ln w="57150">
            <a:solidFill>
              <a:srgbClr val="0098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80671" cy="1325563"/>
          </a:xfrm>
        </p:spPr>
        <p:txBody>
          <a:bodyPr/>
          <a:lstStyle/>
          <a:p>
            <a:r>
              <a:rPr lang="de-DE" dirty="0" smtClean="0"/>
              <a:t>Conclusion: Practical Remarks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07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Extend Stippling studies:</a:t>
            </a:r>
          </a:p>
          <a:p>
            <a:pPr marL="909638" lvl="1" indent="-457200">
              <a:buFont typeface="+mj-lt"/>
              <a:buAutoNum type="arabicPeriod"/>
            </a:pPr>
            <a:r>
              <a:rPr lang="en-US" dirty="0" smtClean="0"/>
              <a:t>Importance maps (edges, saliency, </a:t>
            </a:r>
            <a:r>
              <a:rPr lang="mr-IN" dirty="0" smtClean="0"/>
              <a:t>…</a:t>
            </a:r>
            <a:r>
              <a:rPr lang="de-DE" dirty="0" smtClean="0"/>
              <a:t>)</a:t>
            </a:r>
            <a:endParaRPr lang="en-US" dirty="0"/>
          </a:p>
          <a:p>
            <a:pPr marL="909638" lvl="1" indent="-457200">
              <a:buFont typeface="+mj-lt"/>
              <a:buAutoNum type="arabicPeriod"/>
            </a:pPr>
            <a:r>
              <a:rPr lang="en-US" dirty="0" smtClean="0"/>
              <a:t>Different Stippling algorithms</a:t>
            </a:r>
          </a:p>
          <a:p>
            <a:pPr marL="909638" lvl="1" indent="-457200">
              <a:buFont typeface="+mj-lt"/>
              <a:buAutoNum type="arabicPeriod"/>
            </a:pPr>
            <a:r>
              <a:rPr lang="en-US" dirty="0" smtClean="0"/>
              <a:t>Variable Stipple sizes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69875" lvl="1" indent="-269875">
              <a:spcBef>
                <a:spcPts val="1000"/>
              </a:spcBef>
              <a:buFont typeface="Wingdings" charset="2"/>
              <a:buChar char="§"/>
            </a:pPr>
            <a:r>
              <a:rPr lang="en-US" sz="2800" dirty="0"/>
              <a:t>Different rendering </a:t>
            </a:r>
            <a:r>
              <a:rPr lang="en-US" sz="2800" dirty="0" smtClean="0"/>
              <a:t>primitives</a:t>
            </a:r>
          </a:p>
          <a:p>
            <a:pPr marL="900112" lvl="2" indent="-457200">
              <a:spcBef>
                <a:spcPts val="1000"/>
              </a:spcBef>
              <a:buFont typeface="+mj-lt"/>
              <a:buAutoNum type="arabicPeriod"/>
            </a:pPr>
            <a:r>
              <a:rPr lang="en-US" sz="2400" dirty="0" smtClean="0"/>
              <a:t>Lines</a:t>
            </a:r>
          </a:p>
          <a:p>
            <a:pPr marL="900112" lvl="2" indent="-457200">
              <a:spcBef>
                <a:spcPts val="1000"/>
              </a:spcBef>
              <a:buFont typeface="+mj-lt"/>
              <a:buAutoNum type="arabicPeriod"/>
            </a:pPr>
            <a:r>
              <a:rPr lang="en-US" sz="2400" dirty="0" smtClean="0"/>
              <a:t>Strokes</a:t>
            </a:r>
          </a:p>
          <a:p>
            <a:pPr marL="900112" lvl="2" indent="-457200">
              <a:spcBef>
                <a:spcPts val="1000"/>
              </a:spcBef>
              <a:buFont typeface="+mj-lt"/>
              <a:buAutoNum type="arabicPeriod"/>
            </a:pPr>
            <a:r>
              <a:rPr lang="mr-IN" sz="2400" dirty="0" smtClean="0"/>
              <a:t>…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8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Choosing the number of dots always involves </a:t>
            </a:r>
            <a:r>
              <a:rPr lang="en-GB" sz="2400" b="1" dirty="0" smtClean="0"/>
              <a:t>trade-offs</a:t>
            </a:r>
            <a:r>
              <a:rPr lang="en-GB" sz="2400" dirty="0" smtClean="0"/>
              <a:t>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2400" dirty="0" smtClean="0"/>
          </a:p>
          <a:p>
            <a:pPr marL="0" indent="0" algn="ctr">
              <a:buNone/>
            </a:pPr>
            <a:r>
              <a:rPr lang="en-GB" sz="2400" b="1" dirty="0" smtClean="0"/>
              <a:t>Question we want to address:</a:t>
            </a:r>
          </a:p>
          <a:p>
            <a:pPr marL="0" indent="0" algn="ctr">
              <a:buNone/>
            </a:pPr>
            <a:r>
              <a:rPr lang="en-GB" sz="2400" i="1" dirty="0" smtClean="0"/>
              <a:t>What is a good trade-off for the viewer?</a:t>
            </a:r>
            <a:endParaRPr lang="en-GB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2</a:t>
            </a:fld>
            <a:endParaRPr lang="de-DE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386920"/>
              </p:ext>
            </p:extLst>
          </p:nvPr>
        </p:nvGraphicFramePr>
        <p:xfrm>
          <a:off x="1807118" y="2635249"/>
          <a:ext cx="8577764" cy="21653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88882">
                  <a:extLst>
                    <a:ext uri="{9D8B030D-6E8A-4147-A177-3AD203B41FA5}">
                      <a16:colId xmlns="" xmlns:a16="http://schemas.microsoft.com/office/drawing/2014/main" val="1206356591"/>
                    </a:ext>
                  </a:extLst>
                </a:gridCol>
                <a:gridCol w="4288882">
                  <a:extLst>
                    <a:ext uri="{9D8B030D-6E8A-4147-A177-3AD203B41FA5}">
                      <a16:colId xmlns="" xmlns:a16="http://schemas.microsoft.com/office/drawing/2014/main" val="2994378232"/>
                    </a:ext>
                  </a:extLst>
                </a:gridCol>
              </a:tblGrid>
              <a:tr h="541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1" dirty="0" smtClean="0"/>
                        <a:t>Fewer dots</a:t>
                      </a:r>
                      <a:endParaRPr lang="de-DE" sz="2200" b="1" dirty="0" smtClean="0"/>
                    </a:p>
                  </a:txBody>
                  <a:tcPr marL="109916" marR="109916" marT="54958" marB="5495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 smtClean="0"/>
                        <a:t>More dots</a:t>
                      </a:r>
                      <a:endParaRPr lang="de-DE" sz="2200" b="1" dirty="0" smtClean="0"/>
                    </a:p>
                  </a:txBody>
                  <a:tcPr marL="109916" marR="109916" marT="54958" marB="54958"/>
                </a:tc>
                <a:extLst>
                  <a:ext uri="{0D108BD9-81ED-4DB2-BD59-A6C34878D82A}">
                    <a16:rowId xmlns="" xmlns:a16="http://schemas.microsoft.com/office/drawing/2014/main" val="2212729372"/>
                  </a:ext>
                </a:extLst>
              </a:tr>
              <a:tr h="541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 smtClean="0"/>
                        <a:t>Desired abstraction quality</a:t>
                      </a:r>
                      <a:endParaRPr lang="de-DE" sz="2200" dirty="0" smtClean="0"/>
                    </a:p>
                  </a:txBody>
                  <a:tcPr marL="109916" marR="109916" marT="54958" marB="5495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 smtClean="0"/>
                        <a:t>Preservation of details</a:t>
                      </a:r>
                      <a:endParaRPr lang="de-DE" sz="2200" dirty="0" smtClean="0"/>
                    </a:p>
                  </a:txBody>
                  <a:tcPr marL="109916" marR="109916" marT="54958" marB="54958"/>
                </a:tc>
                <a:extLst>
                  <a:ext uri="{0D108BD9-81ED-4DB2-BD59-A6C34878D82A}">
                    <a16:rowId xmlns="" xmlns:a16="http://schemas.microsoft.com/office/drawing/2014/main" val="258326526"/>
                  </a:ext>
                </a:extLst>
              </a:tr>
              <a:tr h="541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 smtClean="0"/>
                        <a:t>Specific Stippling look</a:t>
                      </a:r>
                      <a:endParaRPr lang="de-DE" sz="2200" dirty="0" smtClean="0"/>
                    </a:p>
                  </a:txBody>
                  <a:tcPr marL="109916" marR="109916" marT="54958" marB="5495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 smtClean="0"/>
                        <a:t>Photorealistic impression</a:t>
                      </a:r>
                      <a:endParaRPr lang="de-DE" sz="2200" dirty="0" smtClean="0"/>
                    </a:p>
                  </a:txBody>
                  <a:tcPr marL="109916" marR="109916" marT="54958" marB="54958"/>
                </a:tc>
                <a:extLst>
                  <a:ext uri="{0D108BD9-81ED-4DB2-BD59-A6C34878D82A}">
                    <a16:rowId xmlns="" xmlns:a16="http://schemas.microsoft.com/office/drawing/2014/main" val="3769927222"/>
                  </a:ext>
                </a:extLst>
              </a:tr>
              <a:tr h="541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 smtClean="0"/>
                        <a:t>Low computation time</a:t>
                      </a:r>
                      <a:endParaRPr lang="de-DE" sz="2200" dirty="0" smtClean="0"/>
                    </a:p>
                  </a:txBody>
                  <a:tcPr marL="109916" marR="109916" marT="54958" marB="5495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 smtClean="0"/>
                        <a:t>High computation time</a:t>
                      </a:r>
                      <a:endParaRPr lang="de-DE" sz="2200" dirty="0" smtClean="0"/>
                    </a:p>
                  </a:txBody>
                  <a:tcPr marL="109916" marR="109916" marT="54958" marB="54958"/>
                </a:tc>
                <a:extLst>
                  <a:ext uri="{0D108BD9-81ED-4DB2-BD59-A6C34878D82A}">
                    <a16:rowId xmlns="" xmlns:a16="http://schemas.microsoft.com/office/drawing/2014/main" val="1374817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66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23141" y="0"/>
            <a:ext cx="11033847" cy="6858000"/>
            <a:chOff x="877103" y="0"/>
            <a:chExt cx="11033847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103" y="0"/>
              <a:ext cx="4978908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80" t="41964" b="19465"/>
            <a:stretch/>
          </p:blipFill>
          <p:spPr>
            <a:xfrm>
              <a:off x="6629401" y="572694"/>
              <a:ext cx="5281549" cy="5712613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3510644" y="2890157"/>
              <a:ext cx="2345368" cy="2286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 flipV="1">
              <a:off x="5856011" y="550661"/>
              <a:ext cx="767074" cy="233949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856011" y="5176158"/>
              <a:ext cx="771032" cy="11303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414340" cy="1930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457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Website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 err="1" smtClean="0">
                <a:solidFill>
                  <a:schemeClr val="bg2">
                    <a:lumMod val="75000"/>
                  </a:schemeClr>
                </a:solidFill>
              </a:rPr>
              <a:t>goo.gl</a:t>
            </a:r>
            <a:r>
              <a:rPr lang="en-US" sz="4800" dirty="0" smtClean="0">
                <a:solidFill>
                  <a:schemeClr val="bg2">
                    <a:lumMod val="75000"/>
                  </a:schemeClr>
                </a:solidFill>
              </a:rPr>
              <a:t>/dKLz7B</a:t>
            </a:r>
            <a:endParaRPr lang="en-GB" sz="48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GB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u="sng" dirty="0" smtClean="0"/>
              <a:t>Available materials:</a:t>
            </a:r>
            <a:endParaRPr lang="en-GB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30</a:t>
            </a:fld>
            <a:endParaRPr lang="de-DE"/>
          </a:p>
        </p:txBody>
      </p:sp>
      <p:grpSp>
        <p:nvGrpSpPr>
          <p:cNvPr id="13" name="Group 12"/>
          <p:cNvGrpSpPr/>
          <p:nvPr/>
        </p:nvGrpSpPr>
        <p:grpSpPr>
          <a:xfrm>
            <a:off x="1354917" y="4137730"/>
            <a:ext cx="2136611" cy="1223399"/>
            <a:chOff x="912834" y="4137730"/>
            <a:chExt cx="2136611" cy="12233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140" y="4137730"/>
              <a:ext cx="560000" cy="56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12834" y="4899464"/>
              <a:ext cx="2136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User study data</a:t>
              </a:r>
              <a:endParaRPr lang="en-GB" sz="2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56491" y="4137635"/>
            <a:ext cx="1571649" cy="1227108"/>
            <a:chOff x="3938532" y="4137635"/>
            <a:chExt cx="1571649" cy="12271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357" y="4137635"/>
              <a:ext cx="560000" cy="56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938532" y="4903078"/>
              <a:ext cx="1571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Image data</a:t>
              </a:r>
              <a:endParaRPr lang="en-GB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83958" y="4137635"/>
            <a:ext cx="907428" cy="1223493"/>
            <a:chOff x="7013860" y="4137635"/>
            <a:chExt cx="907428" cy="122349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574" y="4137635"/>
              <a:ext cx="560000" cy="56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013860" y="4899463"/>
              <a:ext cx="9074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Paper</a:t>
              </a:r>
              <a:endParaRPr lang="en-GB" sz="2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63649" y="4145185"/>
            <a:ext cx="1774075" cy="1213206"/>
            <a:chOff x="9323788" y="4145185"/>
            <a:chExt cx="1774075" cy="12132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791" y="4145185"/>
              <a:ext cx="560070" cy="56007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323788" y="4896726"/>
              <a:ext cx="17740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/>
                <a:t>Presentation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4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660" y="2905443"/>
            <a:ext cx="4678680" cy="10471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600" dirty="0" smtClean="0"/>
              <a:t>Thank You!</a:t>
            </a:r>
            <a:endParaRPr lang="en-GB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31</a:t>
            </a:fld>
            <a:endParaRPr lang="de-DE"/>
          </a:p>
        </p:txBody>
      </p:sp>
      <p:grpSp>
        <p:nvGrpSpPr>
          <p:cNvPr id="5" name="Group 4"/>
          <p:cNvGrpSpPr/>
          <p:nvPr/>
        </p:nvGrpSpPr>
        <p:grpSpPr>
          <a:xfrm>
            <a:off x="1566656" y="5555292"/>
            <a:ext cx="9058689" cy="1057379"/>
            <a:chOff x="1441892" y="5555292"/>
            <a:chExt cx="9058689" cy="105737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95" b="30483"/>
            <a:stretch/>
          </p:blipFill>
          <p:spPr>
            <a:xfrm>
              <a:off x="1441892" y="5555292"/>
              <a:ext cx="2295605" cy="8957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4" t="15854" r="17369" b="25324"/>
            <a:stretch/>
          </p:blipFill>
          <p:spPr>
            <a:xfrm>
              <a:off x="8342686" y="5566782"/>
              <a:ext cx="2157895" cy="10458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897" y="5555292"/>
              <a:ext cx="1536389" cy="945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02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Evaluation: Thurstones 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From relative to absolute abstraction scores: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400" dirty="0" smtClean="0"/>
                  <a:t>Result of paired comparison: Count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sz="2400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i="1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de-DE" sz="2400" i="1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sz="2400" i="1" dirty="0">
                  <a:solidFill>
                    <a:srgbClr val="0098D5"/>
                  </a:solidFill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400" dirty="0" smtClean="0"/>
                  <a:t>Subjective stimuli modeled as Gaussian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400" dirty="0" smtClean="0"/>
                  <a:t> with mean opinion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400" dirty="0" smtClean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2400" i="1" smtClean="0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40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400" dirty="0" smtClean="0"/>
                  <a:t>Scores of two stimuli relative to each other can be modeled again as a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4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4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sz="2400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i="1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400" i="1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sz="24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400" i="1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4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2400" dirty="0" smtClean="0"/>
                  <a:t> (if uncorrelated).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400" dirty="0" smtClean="0"/>
                  <a:t>According to Thurstone, it is common to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400" i="1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4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de-DE" sz="2400" dirty="0" smtClean="0"/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i="1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2400" dirty="0" smtClean="0">
                    <a:solidFill>
                      <a:srgbClr val="0098D5"/>
                    </a:solidFill>
                  </a:rPr>
                  <a:t> </a:t>
                </a:r>
                <a:endParaRPr lang="de-DE" sz="240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400" dirty="0" smtClean="0"/>
                  <a:t>Therefore:</a:t>
                </a:r>
                <a:br>
                  <a:rPr lang="de-DE" sz="2400" dirty="0" smtClean="0"/>
                </a:br>
                <a:r>
                  <a:rPr lang="de-DE" sz="2400" dirty="0" smtClean="0"/>
                  <a:t>	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de-DE" sz="24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i="1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  <m:r>
                      <a:rPr lang="de-DE" sz="24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sz="2400" b="0" i="1" smtClean="0">
                            <a:solidFill>
                              <a:srgbClr val="0098D5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400" i="1">
                                    <a:solidFill>
                                      <a:srgbClr val="0098D5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DE" sz="2400" i="1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sz="2400" i="1">
                                    <a:solidFill>
                                      <a:srgbClr val="0098D5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i="1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de-DE" sz="2400" i="1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de-DE" sz="2400" dirty="0" smtClean="0"/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de-DE" sz="2400" dirty="0" smtClean="0"/>
                  <a:t> being CDF.</a:t>
                </a:r>
                <a:endParaRPr lang="de-DE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533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Thurstones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sz="240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400" dirty="0" smtClean="0"/>
                  <a:t> can be estimated empircally:  </a:t>
                </a:r>
                <a14:m>
                  <m:oMath xmlns:m="http://schemas.openxmlformats.org/officeDocument/2006/math">
                    <m:r>
                      <a:rPr lang="de-DE" sz="240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de-DE" sz="240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4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de-DE" sz="240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400" dirty="0" smtClean="0"/>
                  <a:t>Mean quality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2400" i="1" smtClean="0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de-DE" sz="240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de-DE" sz="2400" dirty="0" smtClean="0"/>
                  <a:t> can be derived by inverting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de-DE" sz="2400" dirty="0" smtClean="0"/>
                  <a:t>:</a:t>
                </a:r>
                <a:br>
                  <a:rPr lang="de-DE" sz="2400" dirty="0" smtClean="0"/>
                </a:br>
                <a:r>
                  <a:rPr lang="de-DE" sz="2400" dirty="0" smtClean="0"/>
                  <a:t/>
                </a:r>
                <a:br>
                  <a:rPr lang="de-DE" sz="2400" dirty="0" smtClean="0"/>
                </a:br>
                <a:r>
                  <a:rPr lang="de-DE" sz="2400" dirty="0" smtClean="0"/>
                  <a:t>	</a:t>
                </a:r>
                <a:r>
                  <a:rPr lang="de-DE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2400" i="1" smtClean="0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de-DE" sz="240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sz="24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de-DE" sz="2400" dirty="0" smtClean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de-DE" sz="2400" dirty="0" smtClean="0"/>
                  <a:t> is the inverse CDF, or z-score.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400" dirty="0" smtClean="0"/>
                  <a:t>Maximum Likelihood Estimation (MLE) can be applied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400" dirty="0" smtClean="0"/>
                  <a:t>:</a:t>
                </a:r>
                <a:br>
                  <a:rPr lang="de-DE" sz="2400" dirty="0" smtClean="0"/>
                </a:br>
                <a:r>
                  <a:rPr lang="de-DE" sz="2400" dirty="0" smtClean="0"/>
                  <a:t/>
                </a:r>
                <a:br>
                  <a:rPr lang="de-DE" sz="2400" dirty="0" smtClean="0"/>
                </a:br>
                <a:r>
                  <a:rPr lang="de-DE" sz="24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2400" b="0" i="0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func>
                      </m:e>
                      <m:sub>
                        <m: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de-DE" sz="24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sz="2400" i="1" smtClean="0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2400" b="0" i="0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de-DE" sz="24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de-DE" sz="2400" b="0" i="1" smtClean="0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l-GR" sz="2400" b="0" i="1" smtClean="0">
                                    <a:solidFill>
                                      <a:srgbClr val="0098D5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l-GR" sz="2400" b="0" i="1" smtClean="0">
                                        <a:solidFill>
                                          <a:srgbClr val="0098D5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2400" b="0" i="1" smtClean="0">
                                        <a:solidFill>
                                          <a:srgbClr val="0098D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solidFill>
                                          <a:srgbClr val="0098D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2400" b="0" i="1" smtClean="0">
                                    <a:solidFill>
                                      <a:srgbClr val="0098D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400" b="0" i="1" smtClean="0">
                                        <a:solidFill>
                                          <a:srgbClr val="0098D5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smtClean="0">
                                        <a:solidFill>
                                          <a:srgbClr val="0098D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solidFill>
                                          <a:srgbClr val="0098D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de-DE" sz="2400" dirty="0" smtClean="0"/>
                  <a:t>, with anchoring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400" i="1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0098D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de-DE" sz="2400" dirty="0" smtClean="0"/>
                  <a:t>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2400" dirty="0" smtClean="0"/>
                  <a:t>We perform the MLE through nonlinear programming.</a:t>
                </a:r>
              </a:p>
              <a:p>
                <a:endParaRPr lang="de-DE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15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Thurstones </a:t>
            </a:r>
            <a:r>
              <a:rPr lang="de-DE" dirty="0" smtClean="0"/>
              <a:t>Model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5612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3800" dirty="0" smtClean="0"/>
                  <a:t>Since we use a 5-point Likert scale, we have 3 count matrices (neutral, weak, strong):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80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38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38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de-DE" sz="380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3800" dirty="0" smtClean="0"/>
                  <a:t>Let the boundaries between adjacent options be:  </a:t>
                </a:r>
                <a14:m>
                  <m:oMath xmlns:m="http://schemas.openxmlformats.org/officeDocument/2006/math">
                    <m:r>
                      <a:rPr lang="de-DE" sz="380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de-DE" sz="38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38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38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38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8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8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38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800" i="1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de-DE" sz="3800" b="0" i="1" smtClean="0">
                            <a:solidFill>
                              <a:srgbClr val="0098D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38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de-DE" sz="3800" dirty="0" smtClean="0">
                  <a:solidFill>
                    <a:srgbClr val="0098D5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sz="3800" dirty="0" smtClean="0"/>
                  <a:t>The log-likelihood of scale values </a:t>
                </a:r>
                <a14:m>
                  <m:oMath xmlns:m="http://schemas.openxmlformats.org/officeDocument/2006/math">
                    <m:r>
                      <a:rPr lang="de-DE" sz="380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3800" dirty="0" smtClean="0"/>
                  <a:t> given </a:t>
                </a:r>
                <a14:m>
                  <m:oMath xmlns:m="http://schemas.openxmlformats.org/officeDocument/2006/math">
                    <m:r>
                      <a:rPr lang="de-DE" sz="38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3800" dirty="0" smtClean="0"/>
                  <a:t>,</a:t>
                </a:r>
                <a:r>
                  <a:rPr lang="de-DE" sz="3800" dirty="0"/>
                  <a:t> </a:t>
                </a:r>
                <a14:m>
                  <m:oMath xmlns:m="http://schemas.openxmlformats.org/officeDocument/2006/math">
                    <m:r>
                      <a:rPr lang="de-DE" sz="38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sz="3800" dirty="0" smtClean="0"/>
                  <a:t>, </a:t>
                </a:r>
                <a14:m>
                  <m:oMath xmlns:m="http://schemas.openxmlformats.org/officeDocument/2006/math">
                    <m:r>
                      <a:rPr lang="de-DE" sz="3800" b="0" i="1" smtClean="0">
                        <a:solidFill>
                          <a:srgbClr val="0098D5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3800" dirty="0" smtClean="0"/>
                  <a:t> then is:</a:t>
                </a:r>
              </a:p>
              <a:p>
                <a:endParaRPr lang="de-DE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900" b="0" i="1" smtClean="0">
                          <a:solidFill>
                            <a:srgbClr val="0098D5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func>
                        <m:funcPr>
                          <m:ctrlPr>
                            <a:rPr lang="de-DE" sz="2900" b="0" i="1" smtClean="0">
                              <a:solidFill>
                                <a:srgbClr val="0098D5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900" b="0" i="0" smtClean="0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de-DE" sz="2900" i="1">
                          <a:solidFill>
                            <a:srgbClr val="0098D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2900" b="0" i="1" smtClean="0">
                          <a:solidFill>
                            <a:srgbClr val="0098D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900" b="0" i="1" smtClean="0">
                              <a:solidFill>
                                <a:srgbClr val="0098D5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900" b="0" i="1" smtClean="0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900" b="0" i="1" smtClean="0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900" b="0" i="1" smtClean="0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900" b="0" i="1" smtClean="0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l-GR" sz="29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900" b="0" i="1" smtClean="0">
                                      <a:solidFill>
                                        <a:srgbClr val="0098D5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900" b="0" i="1" smtClean="0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900" b="0" i="1" smtClean="0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sz="2900" b="0" i="1" smtClean="0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de-DE" sz="2900" b="0" i="1" smtClean="0">
                                      <a:solidFill>
                                        <a:srgbClr val="0098D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900" b="0" i="1" smtClean="0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900" b="0" i="1" smtClean="0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de-DE" sz="2900" b="0" i="1" smtClean="0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de-DE" sz="2000" dirty="0" smtClean="0">
                  <a:solidFill>
                    <a:srgbClr val="0098D5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0098D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i="1">
                              <a:solidFill>
                                <a:srgbClr val="0098D5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400" i="1">
                                      <a:solidFill>
                                        <a:srgbClr val="0098D5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rgbClr val="0098D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400" i="1">
                                      <a:solidFill>
                                        <a:srgbClr val="0098D5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rgbClr val="0098D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de-DE" sz="2400" dirty="0" smtClean="0">
                  <a:solidFill>
                    <a:srgbClr val="0098D5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0098D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i="1">
                              <a:solidFill>
                                <a:srgbClr val="0098D5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400" i="1">
                                      <a:solidFill>
                                        <a:srgbClr val="0098D5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rgbClr val="0098D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400" i="1">
                                      <a:solidFill>
                                        <a:srgbClr val="0098D5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rgbClr val="0098D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de-DE" sz="2400" dirty="0" smtClean="0">
                  <a:solidFill>
                    <a:srgbClr val="0098D5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0098D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i="1" smtClean="0">
                              <a:solidFill>
                                <a:srgbClr val="0098D5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400" i="1">
                                      <a:solidFill>
                                        <a:srgbClr val="0098D5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rgbClr val="0098D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400" i="1">
                                      <a:solidFill>
                                        <a:srgbClr val="0098D5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rgbClr val="0098D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de-DE" sz="2400" dirty="0" smtClean="0">
                  <a:solidFill>
                    <a:srgbClr val="0098D5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0098D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i="1">
                              <a:solidFill>
                                <a:srgbClr val="0098D5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rgbClr val="0098D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de-DE" sz="2400" i="1">
                                  <a:solidFill>
                                    <a:srgbClr val="0098D5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rgbClr val="0098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l-GR" sz="2400" i="1" smtClean="0">
                                      <a:solidFill>
                                        <a:srgbClr val="0098D5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rgbClr val="0098D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de-DE" sz="2400" b="0" i="1" smtClean="0">
                                          <a:solidFill>
                                            <a:srgbClr val="0098D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de-DE" sz="24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56126"/>
              </a:xfrm>
              <a:blipFill>
                <a:blip r:embed="rId3"/>
                <a:stretch>
                  <a:fillRect l="-812" t="-3075" b="-209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617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3</a:t>
            </a:fld>
            <a:endParaRPr lang="de-DE"/>
          </a:p>
        </p:txBody>
      </p:sp>
      <p:sp>
        <p:nvSpPr>
          <p:cNvPr id="5" name="Rounded Rectangle 4"/>
          <p:cNvSpPr/>
          <p:nvPr/>
        </p:nvSpPr>
        <p:spPr>
          <a:xfrm>
            <a:off x="838200" y="2171700"/>
            <a:ext cx="2044700" cy="10985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Stippling Normalization</a:t>
            </a:r>
            <a:endParaRPr lang="de-DE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661833" y="2171700"/>
            <a:ext cx="2044700" cy="10985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Stippling Algorithm</a:t>
            </a:r>
            <a:endParaRPr lang="de-DE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6485466" y="2171700"/>
            <a:ext cx="2044700" cy="10985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User Study</a:t>
            </a:r>
            <a:endParaRPr lang="de-DE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9309100" y="2171700"/>
            <a:ext cx="2044700" cy="10985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/>
              <a:t>Evaluation / Statistical Model</a:t>
            </a:r>
            <a:endParaRPr lang="de-DE" sz="2400" dirty="0"/>
          </a:p>
        </p:txBody>
      </p: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2882900" y="2720975"/>
            <a:ext cx="77893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706533" y="2720975"/>
            <a:ext cx="77893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9" idx="1"/>
          </p:cNvCxnSpPr>
          <p:nvPr/>
        </p:nvCxnSpPr>
        <p:spPr>
          <a:xfrm>
            <a:off x="8530166" y="2720975"/>
            <a:ext cx="77893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6268" y="3532016"/>
            <a:ext cx="2705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98D5"/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Enables comparisons between different input images</a:t>
            </a:r>
            <a:endParaRPr lang="en-US" dirty="0" smtClean="0"/>
          </a:p>
          <a:p>
            <a:pPr marL="342900" indent="-342900">
              <a:buClr>
                <a:srgbClr val="0098D5"/>
              </a:buClr>
              <a:buFont typeface="Wingdings" panose="05000000000000000000" pitchFamily="2" charset="2"/>
              <a:buChar char="§"/>
            </a:pPr>
            <a:r>
              <a:rPr lang="en-US" sz="2000" dirty="0" smtClean="0"/>
              <a:t>New normalization:</a:t>
            </a:r>
            <a:br>
              <a:rPr lang="en-US" sz="2000" dirty="0" smtClean="0"/>
            </a:br>
            <a:r>
              <a:rPr lang="en-US" sz="2000" dirty="0" smtClean="0"/>
              <a:t>tonal percentage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404657" y="3532016"/>
            <a:ext cx="2559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98D5"/>
              </a:buClr>
              <a:buFont typeface="Wingdings" panose="05000000000000000000" pitchFamily="2" charset="2"/>
              <a:buChar char="§"/>
            </a:pPr>
            <a:r>
              <a:rPr lang="de-DE" sz="2000" dirty="0" smtClean="0"/>
              <a:t>Algorithmic choices</a:t>
            </a:r>
          </a:p>
          <a:p>
            <a:pPr marL="342900" indent="-342900">
              <a:buClr>
                <a:srgbClr val="0098D5"/>
              </a:buClr>
              <a:buFont typeface="Wingdings" panose="05000000000000000000" pitchFamily="2" charset="2"/>
              <a:buChar char="§"/>
            </a:pPr>
            <a:r>
              <a:rPr lang="de-DE" sz="2000" dirty="0" smtClean="0"/>
              <a:t>Short presentation of the algorithm</a:t>
            </a:r>
            <a:endParaRPr lang="de-DE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172260" y="3524722"/>
            <a:ext cx="267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98D5"/>
              </a:buClr>
              <a:buFont typeface="Wingdings" panose="05000000000000000000" pitchFamily="2" charset="2"/>
              <a:buChar char="§"/>
            </a:pPr>
            <a:r>
              <a:rPr lang="de-DE" sz="2000" dirty="0" smtClean="0"/>
              <a:t>Study design</a:t>
            </a:r>
          </a:p>
          <a:p>
            <a:pPr marL="342900" indent="-342900">
              <a:buClr>
                <a:srgbClr val="0098D5"/>
              </a:buClr>
              <a:buFont typeface="Wingdings" panose="05000000000000000000" pitchFamily="2" charset="2"/>
              <a:buChar char="§"/>
            </a:pPr>
            <a:r>
              <a:rPr lang="de-DE" sz="2000" dirty="0" smtClean="0"/>
              <a:t>Pairwise comparison</a:t>
            </a:r>
          </a:p>
          <a:p>
            <a:pPr marL="342900" indent="-342900">
              <a:buClr>
                <a:srgbClr val="0098D5"/>
              </a:buClr>
              <a:buFont typeface="Wingdings" panose="05000000000000000000" pitchFamily="2" charset="2"/>
              <a:buChar char="§"/>
            </a:pPr>
            <a:r>
              <a:rPr lang="de-DE" sz="2000" dirty="0" err="1" smtClean="0"/>
              <a:t>Crowdsourcing</a:t>
            </a:r>
            <a:endParaRPr lang="de-DE" sz="2000" dirty="0" smtClean="0"/>
          </a:p>
          <a:p>
            <a:pPr marL="342900" indent="-342900">
              <a:buClr>
                <a:srgbClr val="0098D5"/>
              </a:buClr>
              <a:buFont typeface="Wingdings" panose="05000000000000000000" pitchFamily="2" charset="2"/>
              <a:buChar char="§"/>
            </a:pPr>
            <a:r>
              <a:rPr lang="de-DE" sz="2000" dirty="0" smtClean="0"/>
              <a:t>Quality control</a:t>
            </a:r>
            <a:endParaRPr lang="de-DE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9054943" y="3532016"/>
            <a:ext cx="25530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98D5"/>
              </a:buClr>
              <a:buFont typeface="Wingdings" panose="05000000000000000000" pitchFamily="2" charset="2"/>
              <a:buChar char="§"/>
            </a:pPr>
            <a:r>
              <a:rPr lang="de-DE" sz="2000" dirty="0" smtClean="0"/>
              <a:t>From relative to absolute scoring</a:t>
            </a:r>
          </a:p>
          <a:p>
            <a:pPr marL="342900" indent="-342900">
              <a:buClr>
                <a:srgbClr val="0098D5"/>
              </a:buClr>
              <a:buFont typeface="Wingdings" panose="05000000000000000000" pitchFamily="2" charset="2"/>
              <a:buChar char="§"/>
            </a:pPr>
            <a:r>
              <a:rPr lang="de-DE" sz="2000" dirty="0" smtClean="0"/>
              <a:t>Confirmation study</a:t>
            </a:r>
          </a:p>
          <a:p>
            <a:pPr marL="342900" indent="-342900">
              <a:buClr>
                <a:srgbClr val="0098D5"/>
              </a:buClr>
              <a:buFont typeface="Wingdings" panose="05000000000000000000" pitchFamily="2" charset="2"/>
              <a:buChar char="§"/>
            </a:pPr>
            <a:r>
              <a:rPr lang="de-DE" sz="2000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6123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Stippling Normalization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0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Cannot directly compare number of stipples for representations of different inputs!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Larger/Darker images need more dots than </a:t>
            </a:r>
            <a:r>
              <a:rPr lang="en-US" sz="2400" dirty="0"/>
              <a:t>smaller/ brighter </a:t>
            </a:r>
            <a:r>
              <a:rPr lang="en-US" sz="2400" dirty="0" smtClean="0"/>
              <a:t>ones.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Simply normalizing inputs requires changing them and can destroy artistic intent.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4</a:t>
            </a:fld>
            <a:endParaRPr lang="de-DE"/>
          </a:p>
        </p:txBody>
      </p:sp>
      <p:sp>
        <p:nvSpPr>
          <p:cNvPr id="5" name="Lightning Bolt 4"/>
          <p:cNvSpPr/>
          <p:nvPr/>
        </p:nvSpPr>
        <p:spPr>
          <a:xfrm rot="362454">
            <a:off x="11044634" y="5587618"/>
            <a:ext cx="438150" cy="685800"/>
          </a:xfrm>
          <a:prstGeom prst="lightningBol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98D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9" t="12506" r="6735" b="13909"/>
          <a:stretch/>
        </p:blipFill>
        <p:spPr>
          <a:xfrm>
            <a:off x="6962015" y="3081697"/>
            <a:ext cx="2401289" cy="2118784"/>
          </a:xfrm>
          <a:prstGeom prst="rect">
            <a:avLst/>
          </a:prstGeom>
        </p:spPr>
      </p:pic>
      <p:sp>
        <p:nvSpPr>
          <p:cNvPr id="10" name="L-Shape 9"/>
          <p:cNvSpPr/>
          <p:nvPr/>
        </p:nvSpPr>
        <p:spPr>
          <a:xfrm rot="13477516">
            <a:off x="5242610" y="3661586"/>
            <a:ext cx="959005" cy="959005"/>
          </a:xfrm>
          <a:prstGeom prst="corner">
            <a:avLst>
              <a:gd name="adj1" fmla="val 13953"/>
              <a:gd name="adj2" fmla="val 13954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1"/>
          <a:stretch/>
        </p:blipFill>
        <p:spPr>
          <a:xfrm>
            <a:off x="2729542" y="2772610"/>
            <a:ext cx="2341131" cy="26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5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Stippling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Our solution: </a:t>
            </a:r>
            <a:r>
              <a:rPr lang="en-US" sz="2400" dirty="0" smtClean="0"/>
              <a:t>Normalize the number of points.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Integrate tonal values (black 1, white 0) over the input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2400" dirty="0" smtClean="0">
                <a:sym typeface="Wingdings" panose="05000000000000000000" pitchFamily="2" charset="2"/>
              </a:rPr>
              <a:t> 	</a:t>
            </a:r>
            <a:r>
              <a:rPr lang="en-US" sz="2400" b="1" dirty="0" smtClean="0">
                <a:sym typeface="Wingdings" panose="05000000000000000000" pitchFamily="2" charset="2"/>
              </a:rPr>
              <a:t>tonal sum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sym typeface="Wingdings" panose="05000000000000000000" pitchFamily="2" charset="2"/>
              </a:rPr>
              <a:t>Use fraction of tonal sum as normalized number of points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800" dirty="0" smtClean="0">
                <a:sym typeface="Wingdings" panose="05000000000000000000" pitchFamily="2" charset="2"/>
              </a:rPr>
              <a:t/>
            </a:r>
            <a:br>
              <a:rPr lang="en-US" sz="8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sym typeface="Wingdings" panose="05000000000000000000" pitchFamily="2" charset="2"/>
              </a:rPr>
              <a:t>	</a:t>
            </a:r>
            <a:r>
              <a:rPr lang="en-US" sz="2400" b="1" dirty="0" smtClean="0">
                <a:sym typeface="Wingdings" panose="05000000000000000000" pitchFamily="2" charset="2"/>
              </a:rPr>
              <a:t>tonal percentage </a:t>
            </a:r>
            <a:r>
              <a:rPr lang="en-US" sz="2400" b="1" dirty="0" err="1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τ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5</a:t>
            </a:fld>
            <a:endParaRPr lang="de-DE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281721" y="2924175"/>
            <a:ext cx="379862" cy="0"/>
          </a:xfrm>
          <a:prstGeom prst="straightConnector1">
            <a:avLst/>
          </a:prstGeom>
          <a:ln w="44450">
            <a:solidFill>
              <a:srgbClr val="0098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281721" y="3810000"/>
            <a:ext cx="379862" cy="0"/>
          </a:xfrm>
          <a:prstGeom prst="straightConnector1">
            <a:avLst/>
          </a:prstGeom>
          <a:ln w="44450">
            <a:solidFill>
              <a:srgbClr val="0098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20929" y="4381131"/>
            <a:ext cx="10304846" cy="1675329"/>
            <a:chOff x="920929" y="4381131"/>
            <a:chExt cx="10304846" cy="1675329"/>
          </a:xfrm>
        </p:grpSpPr>
        <p:grpSp>
          <p:nvGrpSpPr>
            <p:cNvPr id="29" name="Group 28"/>
            <p:cNvGrpSpPr/>
            <p:nvPr/>
          </p:nvGrpSpPr>
          <p:grpSpPr>
            <a:xfrm>
              <a:off x="920929" y="4381131"/>
              <a:ext cx="2361042" cy="1675329"/>
              <a:chOff x="109107" y="4679950"/>
              <a:chExt cx="2361042" cy="167532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564" y="4679950"/>
                <a:ext cx="1356585" cy="1356585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>
                <a:off x="1138964" y="5985735"/>
                <a:ext cx="1248636" cy="0"/>
              </a:xfrm>
              <a:prstGeom prst="straightConnector1">
                <a:avLst/>
              </a:prstGeom>
              <a:ln>
                <a:solidFill>
                  <a:srgbClr val="0098D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971550" y="4876800"/>
                <a:ext cx="0" cy="1028700"/>
              </a:xfrm>
              <a:prstGeom prst="straightConnector1">
                <a:avLst/>
              </a:prstGeom>
              <a:ln>
                <a:solidFill>
                  <a:srgbClr val="0098D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332060" y="5985947"/>
                <a:ext cx="862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1000px</a:t>
                </a:r>
                <a:endParaRPr lang="de-DE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9107" y="5173576"/>
                <a:ext cx="862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1000px</a:t>
                </a:r>
                <a:endParaRPr lang="de-DE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664819" y="4500481"/>
              <a:ext cx="1967173" cy="1274030"/>
              <a:chOff x="2698466" y="4700702"/>
              <a:chExt cx="1967173" cy="127403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448050" y="5155586"/>
                <a:ext cx="431800" cy="431800"/>
              </a:xfrm>
              <a:prstGeom prst="rect">
                <a:avLst/>
              </a:prstGeom>
              <a:solidFill>
                <a:srgbClr val="C8C8C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698466" y="4700702"/>
                <a:ext cx="19671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 smtClean="0"/>
                  <a:t>Average tonal: </a:t>
                </a:r>
                <a:endParaRPr lang="de-DE" sz="2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405249" y="5574622"/>
                <a:ext cx="5536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smtClean="0"/>
                  <a:t>0.2</a:t>
                </a:r>
                <a:endParaRPr lang="de-DE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403779" y="4594320"/>
              <a:ext cx="1665016" cy="861776"/>
              <a:chOff x="5398708" y="4799379"/>
              <a:chExt cx="1665016" cy="861776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5398708" y="4799379"/>
                <a:ext cx="1665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 smtClean="0"/>
                  <a:t>Tonal sum:</a:t>
                </a:r>
                <a:endParaRPr lang="de-DE" sz="24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708894" y="5261045"/>
                <a:ext cx="10446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 smtClean="0"/>
                  <a:t>200.000</a:t>
                </a:r>
                <a:endParaRPr lang="de-DE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734402" y="4594321"/>
              <a:ext cx="2491373" cy="862500"/>
              <a:chOff x="7935970" y="4799380"/>
              <a:chExt cx="2491373" cy="862500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7935970" y="4799380"/>
                <a:ext cx="24368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 smtClean="0"/>
                  <a:t>Tonal percentage:</a:t>
                </a:r>
                <a:endParaRPr lang="de-DE" sz="24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075216" y="5261770"/>
                <a:ext cx="23521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b="1" dirty="0" smtClean="0"/>
                  <a:t>10% </a:t>
                </a:r>
                <a:r>
                  <a:rPr lang="de-DE" sz="20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≙ </a:t>
                </a:r>
                <a:r>
                  <a:rPr lang="de-DE" sz="2000" b="1" dirty="0" smtClean="0"/>
                  <a:t>20.000 points</a:t>
                </a:r>
                <a:r>
                  <a:rPr lang="de-DE" sz="20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de-DE" sz="2000" b="1" dirty="0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5866199" y="5173723"/>
              <a:ext cx="462392" cy="0"/>
            </a:xfrm>
            <a:prstGeom prst="straightConnector1">
              <a:avLst/>
            </a:prstGeom>
            <a:ln w="44450">
              <a:solidFill>
                <a:srgbClr val="0098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8143985" y="5173723"/>
              <a:ext cx="462392" cy="0"/>
            </a:xfrm>
            <a:prstGeom prst="straightConnector1">
              <a:avLst/>
            </a:prstGeom>
            <a:ln w="44450">
              <a:solidFill>
                <a:srgbClr val="0098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/>
            <p:cNvSpPr/>
            <p:nvPr/>
          </p:nvSpPr>
          <p:spPr>
            <a:xfrm>
              <a:off x="965200" y="4381131"/>
              <a:ext cx="4711700" cy="1675329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16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Stippling Normalization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6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1483148" y="5566229"/>
            <a:ext cx="294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/>
              <a:t>5</a:t>
            </a:r>
            <a:r>
              <a:rPr lang="de-DE" sz="2400" dirty="0" smtClean="0"/>
              <a:t>% </a:t>
            </a:r>
            <a:r>
              <a:rPr lang="de-DE" sz="2400" b="1" dirty="0" smtClean="0">
                <a:ea typeface="Cambria Math" panose="02040503050406030204" pitchFamily="18" charset="0"/>
              </a:rPr>
              <a:t>≙</a:t>
            </a:r>
            <a:r>
              <a:rPr lang="de-DE" sz="2400" dirty="0" smtClean="0">
                <a:ea typeface="Cambria Math" panose="02040503050406030204" pitchFamily="18" charset="0"/>
              </a:rPr>
              <a:t> </a:t>
            </a:r>
            <a:r>
              <a:rPr lang="de-DE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de-DE" sz="2400" dirty="0" smtClean="0">
                <a:ea typeface="Cambria Math" panose="02040503050406030204" pitchFamily="18" charset="0"/>
              </a:rPr>
              <a:t>1.800 points</a:t>
            </a:r>
            <a:r>
              <a:rPr lang="de-DE" sz="2400" dirty="0" smtClean="0"/>
              <a:t> </a:t>
            </a:r>
            <a:endParaRPr lang="de-DE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945261" y="5566229"/>
            <a:ext cx="2915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15% </a:t>
            </a:r>
            <a:r>
              <a:rPr lang="de-DE" sz="2400" b="1" dirty="0" smtClean="0">
                <a:ea typeface="Cambria Math" panose="02040503050406030204" pitchFamily="18" charset="0"/>
              </a:rPr>
              <a:t>≙</a:t>
            </a:r>
            <a:r>
              <a:rPr lang="de-DE" sz="2400" dirty="0" smtClean="0">
                <a:ea typeface="Cambria Math" panose="02040503050406030204" pitchFamily="18" charset="0"/>
              </a:rPr>
              <a:t> </a:t>
            </a:r>
            <a:r>
              <a:rPr lang="de-DE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de-DE" sz="2400" dirty="0" smtClean="0">
                <a:ea typeface="Cambria Math" panose="02040503050406030204" pitchFamily="18" charset="0"/>
              </a:rPr>
              <a:t>5.500 points</a:t>
            </a:r>
            <a:r>
              <a:rPr lang="de-DE" sz="2400" dirty="0" smtClean="0"/>
              <a:t> </a:t>
            </a:r>
            <a:endParaRPr lang="de-D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78825" y="5566229"/>
            <a:ext cx="307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25% </a:t>
            </a:r>
            <a:r>
              <a:rPr lang="de-DE" sz="2400" b="1" dirty="0" smtClean="0">
                <a:ea typeface="Cambria Math" panose="02040503050406030204" pitchFamily="18" charset="0"/>
              </a:rPr>
              <a:t>≙</a:t>
            </a:r>
            <a:r>
              <a:rPr lang="de-DE" sz="2400" dirty="0" smtClean="0">
                <a:ea typeface="Cambria Math" panose="02040503050406030204" pitchFamily="18" charset="0"/>
              </a:rPr>
              <a:t> </a:t>
            </a:r>
            <a:r>
              <a:rPr lang="de-DE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de-DE" sz="2400" dirty="0">
                <a:ea typeface="Cambria Math" panose="02040503050406030204" pitchFamily="18" charset="0"/>
              </a:rPr>
              <a:t>9</a:t>
            </a:r>
            <a:r>
              <a:rPr lang="de-DE" sz="2400" dirty="0" smtClean="0">
                <a:ea typeface="Cambria Math" panose="02040503050406030204" pitchFamily="18" charset="0"/>
              </a:rPr>
              <a:t>.200 points</a:t>
            </a:r>
            <a:r>
              <a:rPr lang="de-DE" sz="2400" dirty="0" smtClean="0"/>
              <a:t> </a:t>
            </a:r>
            <a:endParaRPr lang="de-DE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09" y="2144500"/>
            <a:ext cx="3421729" cy="342172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62905" y="2144500"/>
            <a:ext cx="10666190" cy="3421730"/>
            <a:chOff x="838200" y="2013868"/>
            <a:chExt cx="10666190" cy="342173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013869"/>
              <a:ext cx="3421729" cy="342172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661" y="2013868"/>
              <a:ext cx="3421729" cy="342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29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Stippling Normalization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7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721379" y="1027906"/>
            <a:ext cx="10653795" cy="4605454"/>
            <a:chOff x="901700" y="1136418"/>
            <a:chExt cx="9371248" cy="40510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700" y="1798638"/>
              <a:ext cx="3388810" cy="338881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5478" y="1690687"/>
              <a:ext cx="2890755" cy="3388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436" y="1136418"/>
              <a:ext cx="2828512" cy="377333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74296" y="5566229"/>
            <a:ext cx="294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30% </a:t>
            </a:r>
            <a:r>
              <a:rPr lang="de-DE" sz="2400" b="1" dirty="0" smtClean="0">
                <a:ea typeface="Cambria Math" panose="02040503050406030204" pitchFamily="18" charset="0"/>
              </a:rPr>
              <a:t>≙</a:t>
            </a:r>
            <a:r>
              <a:rPr lang="de-DE" sz="2400" dirty="0" smtClean="0">
                <a:ea typeface="Cambria Math" panose="02040503050406030204" pitchFamily="18" charset="0"/>
              </a:rPr>
              <a:t> </a:t>
            </a:r>
            <a:r>
              <a:rPr lang="de-DE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de-DE" sz="2400" dirty="0" smtClean="0">
                <a:ea typeface="Cambria Math" panose="02040503050406030204" pitchFamily="18" charset="0"/>
              </a:rPr>
              <a:t>4.000 points</a:t>
            </a:r>
            <a:r>
              <a:rPr lang="de-DE" sz="2400" dirty="0" smtClean="0"/>
              <a:t> </a:t>
            </a:r>
            <a:endParaRPr lang="de-DE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873169" y="5566230"/>
            <a:ext cx="2915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30% </a:t>
            </a:r>
            <a:r>
              <a:rPr lang="de-DE" sz="2400" b="1" dirty="0" smtClean="0">
                <a:ea typeface="Cambria Math" panose="02040503050406030204" pitchFamily="18" charset="0"/>
              </a:rPr>
              <a:t>≙</a:t>
            </a:r>
            <a:r>
              <a:rPr lang="de-DE" sz="2400" dirty="0" smtClean="0">
                <a:ea typeface="Cambria Math" panose="02040503050406030204" pitchFamily="18" charset="0"/>
              </a:rPr>
              <a:t> </a:t>
            </a:r>
            <a:r>
              <a:rPr lang="de-DE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de-DE" sz="2400" dirty="0" smtClean="0">
                <a:ea typeface="Cambria Math" panose="02040503050406030204" pitchFamily="18" charset="0"/>
              </a:rPr>
              <a:t>9.000 points</a:t>
            </a:r>
            <a:r>
              <a:rPr lang="de-DE" sz="2400" dirty="0" smtClean="0"/>
              <a:t> </a:t>
            </a:r>
            <a:endParaRPr lang="de-D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43912" y="5566230"/>
            <a:ext cx="307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30% </a:t>
            </a:r>
            <a:r>
              <a:rPr lang="de-DE" sz="2400" b="1" dirty="0" smtClean="0">
                <a:ea typeface="Cambria Math" panose="02040503050406030204" pitchFamily="18" charset="0"/>
              </a:rPr>
              <a:t>≙</a:t>
            </a:r>
            <a:r>
              <a:rPr lang="de-DE" sz="2400" dirty="0" smtClean="0">
                <a:ea typeface="Cambria Math" panose="02040503050406030204" pitchFamily="18" charset="0"/>
              </a:rPr>
              <a:t> </a:t>
            </a:r>
            <a:r>
              <a:rPr lang="de-DE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de-DE" sz="2400" dirty="0" smtClean="0">
                <a:ea typeface="Cambria Math" panose="02040503050406030204" pitchFamily="18" charset="0"/>
              </a:rPr>
              <a:t>11.200 points</a:t>
            </a:r>
            <a:r>
              <a:rPr lang="de-DE" sz="2400" dirty="0" smtClean="0"/>
              <a:t>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6605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Stippling Algorithm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Based on [Secord 2002] using weighted Lloyd relaxation.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DB92A-EC14-495F-A64D-F17CE631B1E5}" type="slidenum">
              <a:rPr lang="de-DE" smtClean="0"/>
              <a:t>8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2772865"/>
            <a:ext cx="8775700" cy="2632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29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gmi_power_point.potx" id="{D325CF15-2F8A-4BAB-A1CE-A2674CB2456A}" vid="{33FC6BC5-5152-4076-8453-14F9833756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cgmi</Template>
  <TotalTime>1504</TotalTime>
  <Words>1329</Words>
  <Application>Microsoft Macintosh PowerPoint</Application>
  <PresentationFormat>Widescreen</PresentationFormat>
  <Paragraphs>296</Paragraphs>
  <Slides>35</Slides>
  <Notes>33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Mangal</vt:lpstr>
      <vt:lpstr>Wingdings</vt:lpstr>
      <vt:lpstr>Office Theme</vt:lpstr>
      <vt:lpstr>Quantifying Visual Abstraction Quality for Stipple Drawings</vt:lpstr>
      <vt:lpstr>Motivation</vt:lpstr>
      <vt:lpstr>Motivation</vt:lpstr>
      <vt:lpstr>Overview</vt:lpstr>
      <vt:lpstr>Stippling Normalization</vt:lpstr>
      <vt:lpstr>Stippling Normalization</vt:lpstr>
      <vt:lpstr>Stippling Normalization</vt:lpstr>
      <vt:lpstr>Stippling Normalization</vt:lpstr>
      <vt:lpstr>Stippling Algorithm</vt:lpstr>
      <vt:lpstr>Stippling Algorithm</vt:lpstr>
      <vt:lpstr>Stippling Algorithm</vt:lpstr>
      <vt:lpstr>Stippling Algorithm</vt:lpstr>
      <vt:lpstr>Stippling Algorithm</vt:lpstr>
      <vt:lpstr>User Study</vt:lpstr>
      <vt:lpstr>User Study</vt:lpstr>
      <vt:lpstr>User Study</vt:lpstr>
      <vt:lpstr>User Study</vt:lpstr>
      <vt:lpstr>User Study: Test Questions</vt:lpstr>
      <vt:lpstr>User Study</vt:lpstr>
      <vt:lpstr>Evaluation: From Relative to Absolute Scores</vt:lpstr>
      <vt:lpstr>Evaluation: From Relative to Absolute Scores</vt:lpstr>
      <vt:lpstr>Evaluation: Absolute Abstraction Scores</vt:lpstr>
      <vt:lpstr>Evaluation: Reconstructed Model</vt:lpstr>
      <vt:lpstr>Evaluation: Confirmation</vt:lpstr>
      <vt:lpstr>Conclusion</vt:lpstr>
      <vt:lpstr>Conclusion: Practical Remarks</vt:lpstr>
      <vt:lpstr>Conclusion: Practical Remarks</vt:lpstr>
      <vt:lpstr>Conclusion: Practical Remarks</vt:lpstr>
      <vt:lpstr>Future Work</vt:lpstr>
      <vt:lpstr>PowerPoint Presentation</vt:lpstr>
      <vt:lpstr>Project Website</vt:lpstr>
      <vt:lpstr>PowerPoint Presentation</vt:lpstr>
      <vt:lpstr>Evaluation: Thurstones Model</vt:lpstr>
      <vt:lpstr>Evaluation: Thurstones Model</vt:lpstr>
      <vt:lpstr>Evaluation: Thurstones Model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1595</cp:revision>
  <cp:lastPrinted>2017-02-14T07:41:08Z</cp:lastPrinted>
  <dcterms:created xsi:type="dcterms:W3CDTF">2017-01-24T09:35:18Z</dcterms:created>
  <dcterms:modified xsi:type="dcterms:W3CDTF">2017-08-01T20:34:12Z</dcterms:modified>
</cp:coreProperties>
</file>